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9"/>
  </p:notesMasterIdLst>
  <p:handoutMasterIdLst>
    <p:handoutMasterId r:id="rId110"/>
  </p:handoutMasterIdLst>
  <p:sldIdLst>
    <p:sldId id="327" r:id="rId2"/>
    <p:sldId id="328" r:id="rId3"/>
    <p:sldId id="329" r:id="rId4"/>
    <p:sldId id="330" r:id="rId5"/>
    <p:sldId id="331" r:id="rId6"/>
    <p:sldId id="332" r:id="rId7"/>
    <p:sldId id="333" r:id="rId8"/>
    <p:sldId id="334" r:id="rId9"/>
    <p:sldId id="376"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9" r:id="rId24"/>
    <p:sldId id="350" r:id="rId25"/>
    <p:sldId id="351" r:id="rId26"/>
    <p:sldId id="352" r:id="rId27"/>
    <p:sldId id="377" r:id="rId28"/>
    <p:sldId id="354" r:id="rId29"/>
    <p:sldId id="379" r:id="rId30"/>
    <p:sldId id="378" r:id="rId31"/>
    <p:sldId id="355" r:id="rId32"/>
    <p:sldId id="356" r:id="rId33"/>
    <p:sldId id="357" r:id="rId34"/>
    <p:sldId id="358" r:id="rId35"/>
    <p:sldId id="359"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9" r:id="rId70"/>
    <p:sldId id="398"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425" r:id="rId97"/>
    <p:sldId id="426" r:id="rId98"/>
    <p:sldId id="427" r:id="rId99"/>
    <p:sldId id="428" r:id="rId100"/>
    <p:sldId id="429" r:id="rId101"/>
    <p:sldId id="430" r:id="rId102"/>
    <p:sldId id="431" r:id="rId103"/>
    <p:sldId id="432" r:id="rId104"/>
    <p:sldId id="433" r:id="rId105"/>
    <p:sldId id="434" r:id="rId106"/>
    <p:sldId id="435" r:id="rId107"/>
    <p:sldId id="43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98" autoAdjust="0"/>
  </p:normalViewPr>
  <p:slideViewPr>
    <p:cSldViewPr>
      <p:cViewPr>
        <p:scale>
          <a:sx n="80" d="100"/>
          <a:sy n="80" d="100"/>
        </p:scale>
        <p:origin x="-108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DD4DE8-A3B1-4D31-882D-21A5B2A68FEB}" type="datetimeFigureOut">
              <a:rPr lang="en-US" smtClean="0"/>
              <a:pPr/>
              <a:t>2/20/2017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4791C0-E28F-4F28-B3EA-3E61B5A30EF7}" type="slidenum">
              <a:rPr lang="en-IN" smtClean="0"/>
              <a:pPr/>
              <a:t>‹#›</a:t>
            </a:fld>
            <a:endParaRPr lang="en-I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28DDC-73F4-4FC4-89CC-B66E7DF60C94}" type="datetimeFigureOut">
              <a:rPr lang="en-US" smtClean="0"/>
              <a:pPr/>
              <a:t>2/20/2017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806D4-BB19-4FEC-A751-3579F2F2CE65}" type="slidenum">
              <a:rPr lang="en-IN" smtClean="0"/>
              <a:pPr/>
              <a:t>‹#›</a:t>
            </a:fld>
            <a:endParaRPr lang="en-IN"/>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59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69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76</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79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80</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81</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82</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83</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84</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85</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86</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87</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88</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89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90</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91</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92</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93</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94</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95</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96</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97</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98</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99</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100</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101</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102</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103</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104</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105</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106</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107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42806D4-BB19-4FEC-A751-3579F2F2CE65}" type="slidenum">
              <a:rPr lang="en-IN" smtClean="0"/>
              <a:pPr/>
              <a:t>49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45531C-5572-45FC-83A5-E7249C02F5E5}" type="datetime1">
              <a:rPr lang="en-US" smtClean="0"/>
              <a:pPr/>
              <a:t>2/20/2017</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5C624542-9FA0-4654-BE39-D7F2F1FDD5F1}"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09E9D3-258C-4400-B110-A46978DB6790}" type="datetime1">
              <a:rPr lang="en-US" smtClean="0"/>
              <a:pPr/>
              <a:t>2/20/2017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6A463A-6F23-4DC6-A860-CF29FD22F786}" type="datetime1">
              <a:rPr lang="en-US" smtClean="0"/>
              <a:pPr/>
              <a:t>2/20/2017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0D38E0-6521-4DBC-9364-0F8EC6F4D53D}" type="datetime1">
              <a:rPr lang="en-US" smtClean="0"/>
              <a:pPr/>
              <a:t>2/20/2017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8464AA-45AA-459B-B10E-EF13F15DC1C4}" type="datetime1">
              <a:rPr lang="en-US" smtClean="0"/>
              <a:pPr/>
              <a:t>2/20/2017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5C624542-9FA0-4654-BE39-D7F2F1FDD5F1}"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60C170-FD06-4EC8-8C3E-87DACF0ED39E}" type="datetime1">
              <a:rPr lang="en-US" smtClean="0"/>
              <a:pPr/>
              <a:t>2/20/2017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FB7F15-5040-4D63-B601-087CE0AA7242}" type="datetime1">
              <a:rPr lang="en-US" smtClean="0"/>
              <a:pPr/>
              <a:t>2/20/2017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D80246-4445-4ABF-8150-2647C48EE2C1}" type="datetime1">
              <a:rPr lang="en-US" smtClean="0"/>
              <a:pPr/>
              <a:t>2/20/2017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83E3F-1BB4-4062-9608-56CD4CF33C5B}" type="datetime1">
              <a:rPr lang="en-US" smtClean="0"/>
              <a:pPr/>
              <a:t>2/20/2017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EE8CDD-1D53-4C11-AF20-DA212F07CCBC}" type="datetime1">
              <a:rPr lang="en-US" smtClean="0"/>
              <a:pPr/>
              <a:t>2/20/2017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432AF9-6310-4BF6-92A0-ECA2973FF60B}" type="datetime1">
              <a:rPr lang="en-US" smtClean="0"/>
              <a:pPr/>
              <a:t>2/20/2017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24542-9FA0-4654-BE39-D7F2F1FDD5F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FBC16E-BF60-4DA4-8AC8-0E62A8B8400A}" type="datetime1">
              <a:rPr lang="en-US" smtClean="0"/>
              <a:pPr/>
              <a:t>2/20/2017</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624542-9FA0-4654-BE39-D7F2F1FDD5F1}"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fontScale="85000" lnSpcReduction="20000"/>
          </a:bodyPr>
          <a:lstStyle/>
          <a:p>
            <a:endParaRPr lang="en-IN" sz="2400" dirty="0" smtClean="0">
              <a:latin typeface="Arial" pitchFamily="34" charset="0"/>
              <a:cs typeface="Arial" pitchFamily="34" charset="0"/>
            </a:endParaRPr>
          </a:p>
          <a:p>
            <a:pPr algn="just">
              <a:buNone/>
            </a:pPr>
            <a:r>
              <a:rPr lang="en-US" sz="2400" dirty="0" smtClean="0"/>
              <a:t>Resistive Transducers: In terms of physical  quantities, the equation for electrical resistance of a metal conductor  is given by R = </a:t>
            </a:r>
            <a:r>
              <a:rPr lang="el-GR" sz="2400" dirty="0" smtClean="0">
                <a:latin typeface="Times New Roman"/>
                <a:cs typeface="Times New Roman"/>
              </a:rPr>
              <a:t>ρ</a:t>
            </a:r>
            <a:r>
              <a:rPr lang="en-US" sz="2400" dirty="0" smtClean="0">
                <a:latin typeface="Times New Roman"/>
                <a:cs typeface="Times New Roman"/>
              </a:rPr>
              <a:t> l/ A  </a:t>
            </a:r>
            <a:r>
              <a:rPr lang="en-US" sz="2400" dirty="0" smtClean="0"/>
              <a:t>where R is the resistance (ohms), </a:t>
            </a:r>
            <a:r>
              <a:rPr lang="el-GR" sz="2400" dirty="0" smtClean="0">
                <a:cs typeface="Times New Roman"/>
              </a:rPr>
              <a:t>ρ</a:t>
            </a:r>
            <a:r>
              <a:rPr lang="en-US" sz="2400" i="1" dirty="0" smtClean="0"/>
              <a:t> </a:t>
            </a:r>
            <a:r>
              <a:rPr lang="en-US" sz="2400" dirty="0" smtClean="0"/>
              <a:t>is the conductor resistivity or specific resistance (ohm cm), l is the physical length (cm) and A is the uniform cross sectional area of the resistor (</a:t>
            </a:r>
            <a:r>
              <a:rPr lang="en-IN" sz="2400" dirty="0" smtClean="0"/>
              <a:t>cm</a:t>
            </a:r>
            <a:r>
              <a:rPr lang="en-IN" sz="2400" baseline="30000" dirty="0" smtClean="0"/>
              <a:t>2</a:t>
            </a:r>
            <a:r>
              <a:rPr lang="en-US" sz="2400" dirty="0" smtClean="0"/>
              <a:t>). Any method of varying one of these quantities can be the design basis of an electrical transducer. In the variable resistance transducer, an indication of measured physical quantity is given by a change in the resistance. Resistive transducers could be :</a:t>
            </a:r>
          </a:p>
          <a:p>
            <a:pPr marL="594360" indent="-457200" algn="just">
              <a:buAutoNum type="arabicPeriod"/>
            </a:pPr>
            <a:r>
              <a:rPr lang="en-US" sz="2400" dirty="0" smtClean="0"/>
              <a:t>Mechanically varied resistance (potentiometer)</a:t>
            </a:r>
          </a:p>
          <a:p>
            <a:pPr marL="594360" indent="-457200" algn="just">
              <a:buAutoNum type="arabicPeriod"/>
            </a:pPr>
            <a:r>
              <a:rPr lang="en-US" sz="2400" dirty="0" smtClean="0"/>
              <a:t>Thermal resistance change (resistance thermometers)</a:t>
            </a:r>
          </a:p>
          <a:p>
            <a:pPr marL="594360" indent="-457200" algn="just">
              <a:buAutoNum type="arabicPeriod"/>
            </a:pPr>
            <a:r>
              <a:rPr lang="en-US" sz="2400" dirty="0" smtClean="0"/>
              <a:t> Resistivity change (resistance strain gauge)</a:t>
            </a:r>
          </a:p>
          <a:p>
            <a:pPr algn="just"/>
            <a:r>
              <a:rPr lang="en-US" sz="2400" dirty="0" smtClean="0"/>
              <a:t>Further, with some devices resistance changes with light intensity (photo conductive effect) while with others the resistance changes on exposure to magnetic field (magneto resistive effect).</a:t>
            </a:r>
            <a:endParaRPr lang="en-IN" sz="2400" dirty="0" smtClean="0"/>
          </a:p>
          <a:p>
            <a:pPr algn="just"/>
            <a:r>
              <a:rPr lang="en-US" sz="2400" dirty="0" smtClean="0"/>
              <a:t>The variable resistance transducers are active, and they rely on an external excitation voltage for their operation. However, they are straight forward in design, simple and easy to use.</a:t>
            </a:r>
            <a:endParaRPr lang="en-IN" sz="2400" dirty="0" smtClean="0"/>
          </a:p>
          <a:p>
            <a:pPr algn="just">
              <a:buNone/>
            </a:pPr>
            <a:endParaRPr lang="en-US" sz="2400" dirty="0" smtClean="0"/>
          </a:p>
          <a:p>
            <a:pPr algn="just">
              <a:buNone/>
            </a:pPr>
            <a:endParaRPr lang="en-IN" sz="2400" dirty="0" smtClean="0"/>
          </a:p>
          <a:p>
            <a:pPr>
              <a:buNone/>
            </a:pPr>
            <a:endParaRPr lang="en-IN" sz="2400" dirty="0" smtClean="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1</a:t>
            </a:fld>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lnSpcReduction="10000"/>
          </a:bodyPr>
          <a:lstStyle/>
          <a:p>
            <a:pPr algn="just"/>
            <a:r>
              <a:rPr lang="en-US" sz="2400" dirty="0" smtClean="0"/>
              <a:t>in resistance of the potentiometer when compared with the potentiometer resistance wider normal conditions. This difference points out that the two displacements are in opposite direction.</a:t>
            </a:r>
            <a:endParaRPr lang="en-IN" sz="2400" dirty="0" smtClean="0"/>
          </a:p>
          <a:p>
            <a:pPr lvl="0" algn="just"/>
            <a:r>
              <a:rPr lang="en-US" sz="2400" dirty="0" smtClean="0"/>
              <a:t>Resistance Thermometers: To be covered in Unit IV</a:t>
            </a:r>
          </a:p>
          <a:p>
            <a:pPr lvl="0" algn="just"/>
            <a:r>
              <a:rPr lang="en-US" sz="2400" dirty="0" smtClean="0"/>
              <a:t>Resistance Strain gauges- To be covered in Unit IV</a:t>
            </a:r>
          </a:p>
          <a:p>
            <a:pPr algn="just"/>
            <a:r>
              <a:rPr lang="en-US" sz="2400" dirty="0" smtClean="0"/>
              <a:t>Inductive Transducers: These transducers are based on a change in the magnetic characteristics of an electrical circuit in response to a </a:t>
            </a:r>
            <a:r>
              <a:rPr lang="en-US" sz="2400" dirty="0" err="1" smtClean="0"/>
              <a:t>measurand</a:t>
            </a:r>
            <a:r>
              <a:rPr lang="en-US" sz="2400" dirty="0" smtClean="0"/>
              <a:t> which may be displacement, velocity, acceleration etc. Before discussing these transducers, it is pertinent to become familiar with the following terms and definitions :</a:t>
            </a:r>
            <a:endParaRPr lang="en-IN" sz="2400" dirty="0" smtClean="0"/>
          </a:p>
          <a:p>
            <a:pPr lvl="0" algn="just" fontAlgn="base"/>
            <a:r>
              <a:rPr lang="en-US" sz="2400" i="1" dirty="0" smtClean="0"/>
              <a:t>Inductance or self-inductance : </a:t>
            </a:r>
            <a:r>
              <a:rPr lang="en-US" sz="2400" dirty="0" smtClean="0"/>
              <a:t>When a varying current is made to pass through a coil, an induced counter </a:t>
            </a:r>
            <a:r>
              <a:rPr lang="en-US" sz="2400" dirty="0" err="1" smtClean="0"/>
              <a:t>emf</a:t>
            </a:r>
            <a:r>
              <a:rPr lang="en-US" sz="2400" dirty="0" smtClean="0"/>
              <a:t> results due to magnetic flux intersecting the turns of the coil. This effect causes resistance to flow of current and is called inductance or self-inductance.</a:t>
            </a:r>
            <a:endParaRPr lang="en-IN" sz="2400" dirty="0" smtClean="0"/>
          </a:p>
          <a:p>
            <a:pPr lvl="0" algn="just"/>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100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pPr algn="just"/>
            <a:r>
              <a:rPr lang="en-US" dirty="0" smtClean="0"/>
              <a:t>Linear digital encoders (LDE) may also he obtained by converting linear motion into rotary motion through a rack and pinion or some such arrangement and using the shaft-angle encoders. The accuracy of these systems depends on the linearity of the linear-to-rotary converter. Simple arrangements using a pulley or a cable are shown in Figure 7.57. With all such systems, the precision of the mechanical components sets the limit on the accuracy of measurement.</a:t>
            </a:r>
            <a:endParaRPr lang="en-IN" dirty="0" smtClean="0"/>
          </a:p>
          <a:p>
            <a:pPr algn="just"/>
            <a:r>
              <a:rPr lang="en-US" dirty="0" smtClean="0"/>
              <a:t>Incremental encoders are single track discs or scales provided with alternating conducting and </a:t>
            </a:r>
            <a:r>
              <a:rPr lang="en-US" dirty="0" err="1" smtClean="0"/>
              <a:t>nonconducting</a:t>
            </a:r>
            <a:r>
              <a:rPr lang="en-US" dirty="0" smtClean="0"/>
              <a:t> areas as shown in Figure 7.58. All incremental encoders are .designed to generate a fixed number of pulses for each unit of angular or linear displacement of the encoder. The accuracy thus depends largely on the encoder disc or scale and the associated mechanical assembly used. The sensing systems for the incremental encoder may be the same as those adopted for the absolute encoders. Incremental encoders are used along with suitable signal processing circuits to count the. pulses generated by the encoder and convert the same into a digital output in the required code. All incremental encoders have to indicate the datum point to the signal processing circuits. The direction of motion must be sensed and used to provide the corresponding output.</a:t>
            </a:r>
            <a:endParaRPr lang="en-IN" dirty="0" smtClean="0"/>
          </a:p>
          <a:p>
            <a:pPr algn="just"/>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a:xfrm>
            <a:off x="1714480" y="6215083"/>
            <a:ext cx="7072362" cy="566718"/>
          </a:xfrm>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101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pic>
        <p:nvPicPr>
          <p:cNvPr id="8" name="Picture 7"/>
          <p:cNvPicPr/>
          <p:nvPr/>
        </p:nvPicPr>
        <p:blipFill>
          <a:blip r:embed="rId3" cstate="print"/>
          <a:srcRect/>
          <a:stretch>
            <a:fillRect/>
          </a:stretch>
        </p:blipFill>
        <p:spPr bwMode="auto">
          <a:xfrm>
            <a:off x="1071538" y="785794"/>
            <a:ext cx="6215106" cy="2374900"/>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1214414" y="3714752"/>
            <a:ext cx="7358114" cy="2457450"/>
          </a:xfrm>
          <a:prstGeom prst="rect">
            <a:avLst/>
          </a:prstGeom>
          <a:noFill/>
          <a:ln w="9525">
            <a:noFill/>
            <a:miter lim="800000"/>
            <a:headEnd/>
            <a:tailEnd/>
          </a:ln>
        </p:spPr>
      </p:pic>
      <p:sp>
        <p:nvSpPr>
          <p:cNvPr id="40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Figure 7.58 Incremental digital encoder.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000364" y="6286520"/>
            <a:ext cx="5364171" cy="400110"/>
          </a:xfrm>
          <a:prstGeom prst="rect">
            <a:avLst/>
          </a:prstGeom>
        </p:spPr>
        <p:txBody>
          <a:bodyPr wrap="square">
            <a:spAutoFit/>
          </a:bodyPr>
          <a:lstStyle/>
          <a:p>
            <a:r>
              <a:rPr lang="en-US" sz="2000" dirty="0" smtClean="0">
                <a:solidFill>
                  <a:srgbClr val="000000"/>
                </a:solidFill>
                <a:latin typeface="Tahoma" pitchFamily="34" charset="0"/>
                <a:ea typeface="Calibri" pitchFamily="34" charset="0"/>
                <a:cs typeface="Tahoma" pitchFamily="34" charset="0"/>
              </a:rPr>
              <a:t>Figure 7.58 Incremental digital encoder</a:t>
            </a:r>
            <a:endParaRPr lang="en-IN"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r>
              <a:rPr lang="en-US" i="1" dirty="0" smtClean="0"/>
              <a:t>Optical Encoders</a:t>
            </a:r>
            <a:endParaRPr lang="en-IN" dirty="0" smtClean="0"/>
          </a:p>
          <a:p>
            <a:pPr algn="just"/>
            <a:r>
              <a:rPr lang="en-US" dirty="0" smtClean="0"/>
              <a:t>The majority of shaft-angle encoders use </a:t>
            </a:r>
            <a:r>
              <a:rPr lang="en-US" dirty="0" err="1" smtClean="0"/>
              <a:t>noncontacting</a:t>
            </a:r>
            <a:r>
              <a:rPr lang="en-US" dirty="0" smtClean="0"/>
              <a:t> type sensing systems so as to make the measurements free from the problems of the brush contact, stated above. Optical encoders use optical and photoelectric sensing systems. The linear and </a:t>
            </a:r>
            <a:r>
              <a:rPr lang="en-US" dirty="0" err="1" smtClean="0"/>
              <a:t>aqgular</a:t>
            </a:r>
            <a:r>
              <a:rPr lang="en-US" dirty="0" smtClean="0"/>
              <a:t> encoders have a pattern of transparent and opaque areas corresponding to the conducting and </a:t>
            </a:r>
            <a:r>
              <a:rPr lang="en-US" dirty="0" err="1" smtClean="0"/>
              <a:t>nonconducting</a:t>
            </a:r>
            <a:r>
              <a:rPr lang="en-US" dirty="0" smtClean="0"/>
              <a:t> areas respectively of the contacting brush type. The sensing system consists of light sources, each provided with a focusing lens and an equal number of photoelectric devices, and receiving the light beam from its corresponding light source. The light sources are kept on one side and the </a:t>
            </a:r>
            <a:r>
              <a:rPr lang="en-US" dirty="0" err="1" smtClean="0"/>
              <a:t>photosensors</a:t>
            </a:r>
            <a:r>
              <a:rPr lang="en-US" dirty="0" smtClean="0"/>
              <a:t> on the other side of the encoder as shown in Figure 7.59(a). The sharpness of focusing and the special techniques adopted in the manufacture of the encoders have enabled achievement of an accuracy of better than 1 in 10</a:t>
            </a:r>
            <a:r>
              <a:rPr lang="en-US" baseline="30000" dirty="0" smtClean="0"/>
              <a:t>8</a:t>
            </a:r>
            <a:r>
              <a:rPr lang="en-US" dirty="0" smtClean="0"/>
              <a:t>. Most of the optical encoders are produced</a:t>
            </a:r>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072206"/>
            <a:ext cx="8015286" cy="571504"/>
          </a:xfrm>
        </p:spPr>
        <p:txBody>
          <a:bodyPr>
            <a:normAutofit fontScale="90000"/>
          </a:bodyPr>
          <a:lstStyle/>
          <a:p>
            <a:pPr lvl="0"/>
            <a:r>
              <a:rPr lang="en-US" sz="2000" b="0" dirty="0" smtClean="0">
                <a:ln>
                  <a:noFill/>
                </a:ln>
                <a:solidFill>
                  <a:srgbClr val="000000"/>
                </a:solidFill>
                <a:effectLst/>
                <a:latin typeface="Tahoma" pitchFamily="34" charset="0"/>
                <a:ea typeface="Calibri" pitchFamily="34" charset="0"/>
                <a:cs typeface="Tahoma" pitchFamily="34" charset="0"/>
              </a:rPr>
              <a:t>Figure 7.59 </a:t>
            </a:r>
            <a:r>
              <a:rPr lang="en-US" sz="2800" b="0" dirty="0" smtClean="0">
                <a:ln>
                  <a:noFill/>
                </a:ln>
                <a:solidFill>
                  <a:srgbClr val="000000"/>
                </a:solidFill>
                <a:effectLst/>
                <a:latin typeface="Calibri" pitchFamily="34" charset="0"/>
                <a:ea typeface="Calibri" pitchFamily="34" charset="0"/>
                <a:cs typeface="Times New Roman" pitchFamily="18" charset="0"/>
              </a:rPr>
              <a:t>(a) Optical encoder; (b) arrangement of light sources and </a:t>
            </a:r>
            <a:r>
              <a:rPr lang="en-US" sz="2800" b="0" dirty="0" err="1" smtClean="0">
                <a:ln>
                  <a:noFill/>
                </a:ln>
                <a:solidFill>
                  <a:srgbClr val="000000"/>
                </a:solidFill>
                <a:effectLst/>
                <a:latin typeface="Calibri" pitchFamily="34" charset="0"/>
                <a:ea typeface="Calibri" pitchFamily="34" charset="0"/>
                <a:cs typeface="Times New Roman" pitchFamily="18" charset="0"/>
              </a:rPr>
              <a:t>photosensors</a:t>
            </a:r>
            <a:r>
              <a:rPr lang="en-US" sz="2800" b="0" dirty="0" smtClean="0">
                <a:ln>
                  <a:noFill/>
                </a:ln>
                <a:solidFill>
                  <a:srgbClr val="000000"/>
                </a:solidFill>
                <a:effectLst/>
                <a:latin typeface="Calibri" pitchFamily="34" charset="0"/>
                <a:ea typeface="Calibri" pitchFamily="34" charset="0"/>
                <a:cs typeface="Times New Roman" pitchFamily="18" charset="0"/>
              </a:rPr>
              <a:t>.</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42844" y="714356"/>
            <a:ext cx="8543956" cy="6143644"/>
          </a:xfrm>
        </p:spPr>
        <p:txBody>
          <a:bodyPr>
            <a:normAutofit/>
          </a:bodyPr>
          <a:lstStyle/>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pic>
        <p:nvPicPr>
          <p:cNvPr id="6" name="Picture 5"/>
          <p:cNvPicPr/>
          <p:nvPr/>
        </p:nvPicPr>
        <p:blipFill>
          <a:blip r:embed="rId3" cstate="print"/>
          <a:srcRect/>
          <a:stretch>
            <a:fillRect/>
          </a:stretch>
        </p:blipFill>
        <p:spPr bwMode="auto">
          <a:xfrm>
            <a:off x="1958905" y="856622"/>
            <a:ext cx="5226190" cy="5144756"/>
          </a:xfrm>
          <a:prstGeom prst="rect">
            <a:avLst/>
          </a:prstGeom>
          <a:noFill/>
          <a:ln w="9525">
            <a:noFill/>
            <a:miter lim="800000"/>
            <a:headEnd/>
            <a:tailEnd/>
          </a:ln>
        </p:spPr>
      </p:pic>
      <p:sp>
        <p:nvSpPr>
          <p:cNvPr id="8" name="Rectangle 7"/>
          <p:cNvSpPr/>
          <p:nvPr/>
        </p:nvSpPr>
        <p:spPr>
          <a:xfrm>
            <a:off x="3120279" y="52229"/>
            <a:ext cx="2170018" cy="492443"/>
          </a:xfrm>
          <a:prstGeom prst="rect">
            <a:avLst/>
          </a:prstGeom>
        </p:spPr>
        <p:txBody>
          <a:bodyPr wrap="none">
            <a:spAutoFit/>
          </a:bodyPr>
          <a:lstStyle/>
          <a:p>
            <a:r>
              <a:rPr lang="en-US" sz="26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Arial" pitchFamily="34" charset="0"/>
                <a:ea typeface="+mj-ea"/>
                <a:cs typeface="Arial" pitchFamily="34" charset="0"/>
              </a:rPr>
              <a:t>Transducers</a:t>
            </a:r>
            <a:endParaRPr lang="en-IN"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pPr algn="just"/>
            <a:r>
              <a:rPr lang="en-US" dirty="0" smtClean="0"/>
              <a:t>photographically, using a contact printing method from a master disc or scale, accurately machined to the requirements. The transition between a transparent and an opaque area must be sharp and well defined so that there is less noise in the sensors during the transition between the logic '0' and </a:t>
            </a:r>
            <a:r>
              <a:rPr lang="en-US" dirty="0" err="1" smtClean="0"/>
              <a:t>and</a:t>
            </a:r>
            <a:r>
              <a:rPr lang="en-US" dirty="0" smtClean="0"/>
              <a:t> sure decision. In this respect, optical encoders are specially </a:t>
            </a:r>
            <a:r>
              <a:rPr lang="en-US" dirty="0" err="1" smtClean="0"/>
              <a:t>favoured</a:t>
            </a:r>
            <a:r>
              <a:rPr lang="en-US" dirty="0" smtClean="0"/>
              <a:t> for application in high-accuracy systems.</a:t>
            </a:r>
            <a:endParaRPr lang="en-IN" dirty="0" smtClean="0"/>
          </a:p>
          <a:p>
            <a:pPr algn="just"/>
            <a:r>
              <a:rPr lang="en-US" dirty="0" smtClean="0"/>
              <a:t>Instead of having a large number of light sources, a single lamp and a lens is used as shown in Figure 7.59(b) to flood the encoder on one side. while the sensors receive light through a narrow slit located accurately with respect to the reference line. Alternatively, a cylindrical lens produces a single line beam which is so projected on to the reference line of the disc as to be incident on the sensors, after passing through the disc. Using a fine filament lamp, up to 5000 bits can be detected on discs of about 15 cm diameter. The silicon type photovoltaic cells, developing an output voltage of 20-40 my in a load resistor of 10 k0., are used as sensors. Amplifiers and other processing circuits develop the logic level </a:t>
            </a:r>
            <a:r>
              <a:rPr lang="en-US" dirty="0" err="1" smtClean="0"/>
              <a:t>sienals</a:t>
            </a:r>
            <a:r>
              <a:rPr lang="en-US" dirty="0" smtClean="0"/>
              <a:t> in required code format. Light-emitting diodes (LED) may be used instead of filament lamps but their light output efficiency is far less than that of filament lamps. LEDs have longer life and greater immunity against mechanical disturbances.</a:t>
            </a:r>
            <a:endParaRPr lang="en-IN"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r>
              <a:rPr lang="en-US" b="1" i="1" dirty="0" smtClean="0"/>
              <a:t>Magnetic Encoders</a:t>
            </a:r>
            <a:endParaRPr lang="en-IN" dirty="0" smtClean="0"/>
          </a:p>
          <a:p>
            <a:pPr algn="just"/>
            <a:r>
              <a:rPr lang="en-US" dirty="0" smtClean="0"/>
              <a:t>The conducting areas of the contacting type encoders are replaced by a coating of magnetic material powder as is done in the case of magnetic tape, or it may be raised portions of suitably magnetized material while non-conducting portions are at a lower level with no magnetization. The sensing heads in each case consist of </a:t>
            </a:r>
            <a:r>
              <a:rPr lang="en-US" dirty="0" err="1" smtClean="0"/>
              <a:t>toroidal</a:t>
            </a:r>
            <a:r>
              <a:rPr lang="en-US" dirty="0" smtClean="0"/>
              <a:t> cores, each provided with two coils, and they are placed close to the pattern of the encoder, but not in contact with it. The proximity of the magnetized and raised portion saturates the core, and the coil system is utilized to enable detection by generating suitable output signals. One of the coils is known as </a:t>
            </a:r>
            <a:r>
              <a:rPr lang="en-US" i="1" dirty="0" smtClean="0"/>
              <a:t>reading coil </a:t>
            </a:r>
            <a:r>
              <a:rPr lang="en-US" dirty="0" smtClean="0"/>
              <a:t>and the other as </a:t>
            </a:r>
            <a:r>
              <a:rPr lang="en-US" i="1" dirty="0" smtClean="0"/>
              <a:t>interrogate coil. </a:t>
            </a:r>
            <a:r>
              <a:rPr lang="en-US" dirty="0" smtClean="0"/>
              <a:t>The reading coil develops output signals. only when the interrogate coil is energized with a constant voltage signal of 200 kHz, as shown in Figure 7.60. The output signal is low if the </a:t>
            </a:r>
            <a:r>
              <a:rPr lang="en-US" dirty="0" err="1" smtClean="0"/>
              <a:t>toroidal</a:t>
            </a:r>
            <a:r>
              <a:rPr lang="en-US" dirty="0" smtClean="0"/>
              <a:t> core is over the magnetized portion. as the core is saturated. The output voltage is high when the core is over the </a:t>
            </a:r>
            <a:r>
              <a:rPr lang="en-US" dirty="0" err="1" smtClean="0"/>
              <a:t>nonmagnetized</a:t>
            </a:r>
            <a:r>
              <a:rPr lang="en-US" dirty="0" smtClean="0"/>
              <a:t> portion as the </a:t>
            </a:r>
            <a:r>
              <a:rPr lang="en-US" dirty="0" err="1" smtClean="0"/>
              <a:t>toroidal</a:t>
            </a:r>
            <a:r>
              <a:rPr lang="en-US" dirty="0" smtClean="0"/>
              <a:t> core and coils operate as a transformer. Thus the output voltages of the reading coil are of 200 kHz but of </a:t>
            </a:r>
            <a:r>
              <a:rPr lang="en-US" dirty="0" err="1" smtClean="0"/>
              <a:t>aziplitudes</a:t>
            </a:r>
            <a:r>
              <a:rPr lang="en-US" dirty="0" smtClean="0"/>
              <a:t> governed by4he presence or absence of the magnetized portion of the encoder. Low output signal signifies logic level '0' and high output signal. '1'. The signals require demodulation and shaping so as to be distinct in their status as 0 or I.</a:t>
            </a:r>
            <a:endParaRPr lang="en-IN"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7394" name="Picture 2"/>
          <p:cNvPicPr>
            <a:picLocks noGrp="1" noChangeAspect="1" noChangeArrowheads="1"/>
          </p:cNvPicPr>
          <p:nvPr>
            <p:ph idx="1"/>
          </p:nvPr>
        </p:nvPicPr>
        <p:blipFill>
          <a:blip r:embed="rId3" cstate="print"/>
          <a:srcRect/>
          <a:stretch>
            <a:fillRect/>
          </a:stretch>
        </p:blipFill>
        <p:spPr bwMode="auto">
          <a:xfrm>
            <a:off x="857224" y="1214422"/>
            <a:ext cx="7643866" cy="3895804"/>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endParaRPr lang="en-IN" dirty="0"/>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20000"/>
          </a:bodyPr>
          <a:lstStyle/>
          <a:p>
            <a:pPr algn="just"/>
            <a:r>
              <a:rPr lang="en-US" dirty="0" smtClean="0"/>
              <a:t>Magnetic encoders are seen to be more complex than the contacting type or the optical encoders. But they are more reliable in operation than the contacting-type encoders.</a:t>
            </a:r>
            <a:endParaRPr lang="en-IN" dirty="0" smtClean="0"/>
          </a:p>
          <a:p>
            <a:pPr algn="just"/>
            <a:r>
              <a:rPr lang="en-US" dirty="0" smtClean="0"/>
              <a:t>When used as an incremental encoder, a series of pulses are produced which are added and indicated by an external binary counter. The resolution of the encoder is limited by the gap length of the </a:t>
            </a:r>
            <a:r>
              <a:rPr lang="en-US" dirty="0" err="1" smtClean="0"/>
              <a:t>toroidal</a:t>
            </a:r>
            <a:r>
              <a:rPr lang="en-US" dirty="0" smtClean="0"/>
              <a:t> core head, which may typically be 0.01 mm. For sensing direction of motion, four heads are arranged to read consecutively phased signals that are decoded by external logic circuits to provide 'clockwise' pulses on one output line and 'anticlockwise' pulses on a second output line. A reversible counter integrates the total shaft rotation at any instant.</a:t>
            </a:r>
            <a:endParaRPr lang="en-IN"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fontScale="92500" lnSpcReduction="10000"/>
          </a:bodyPr>
          <a:lstStyle/>
          <a:p>
            <a:pPr lvl="0" fontAlgn="base"/>
            <a:r>
              <a:rPr lang="en-US" sz="2400" i="1" dirty="0" smtClean="0"/>
              <a:t>Mutual inductance : </a:t>
            </a:r>
            <a:r>
              <a:rPr lang="en-US" sz="2400" dirty="0" smtClean="0"/>
              <a:t>The term refers to the set up of an </a:t>
            </a:r>
            <a:r>
              <a:rPr lang="en-US" sz="2400" dirty="0" err="1" smtClean="0"/>
              <a:t>emf</a:t>
            </a:r>
            <a:r>
              <a:rPr lang="en-US" sz="2400" dirty="0" smtClean="0"/>
              <a:t> in a coil or in a circuit element due to varying flux field in </a:t>
            </a:r>
            <a:r>
              <a:rPr lang="en-US" sz="2400" dirty="0" err="1" smtClean="0"/>
              <a:t>neighbouring</a:t>
            </a:r>
            <a:r>
              <a:rPr lang="en-US" sz="2400" dirty="0" smtClean="0"/>
              <a:t> coil or circuit element</a:t>
            </a:r>
            <a:endParaRPr lang="en-IN" sz="2400" dirty="0" smtClean="0"/>
          </a:p>
          <a:p>
            <a:pPr lvl="0" fontAlgn="base"/>
            <a:r>
              <a:rPr lang="en-US" sz="2400" i="1" dirty="0" smtClean="0"/>
              <a:t>Reluctance : </a:t>
            </a:r>
            <a:r>
              <a:rPr lang="en-US" sz="2400" dirty="0" smtClean="0"/>
              <a:t>The term refers to that characteristic of a magnetic circuit which determines the total magnetic flux when a given magneto motive force is applied. Reciprocal of reluctance is termed </a:t>
            </a:r>
            <a:r>
              <a:rPr lang="en-US" sz="2400" i="1" dirty="0" err="1" smtClean="0"/>
              <a:t>permeance</a:t>
            </a:r>
            <a:r>
              <a:rPr lang="en-US" sz="2400" i="1" dirty="0" smtClean="0"/>
              <a:t>.</a:t>
            </a:r>
            <a:endParaRPr lang="en-IN" sz="2400" dirty="0" smtClean="0"/>
          </a:p>
          <a:p>
            <a:pPr lvl="0" fontAlgn="base"/>
            <a:r>
              <a:rPr lang="en-US" sz="2400" i="1" dirty="0" smtClean="0"/>
              <a:t>Permeability : </a:t>
            </a:r>
            <a:r>
              <a:rPr lang="en-US" sz="2400" dirty="0" smtClean="0"/>
              <a:t>It is defined as the ratio of the number of flux lines set up in a coil under given conditions to the number of magnetic flux lines that would occur if the path were air (other conditions remaining unchanged).</a:t>
            </a:r>
            <a:endParaRPr lang="en-IN" sz="2400" dirty="0" smtClean="0"/>
          </a:p>
          <a:p>
            <a:r>
              <a:rPr lang="en-US" sz="2400" dirty="0" smtClean="0"/>
              <a:t>Variable inductance transducers have the advantage of freedom from mechanical hysteresis, good response to both static and dynamic measurements, continuous resolution and high output. The performance is, however, adversely affected by external magnetic fields.</a:t>
            </a:r>
            <a:endParaRPr lang="en-IN" sz="2400" dirty="0" smtClean="0"/>
          </a:p>
          <a:p>
            <a:r>
              <a:rPr lang="en-US" sz="2400" dirty="0" smtClean="0"/>
              <a:t>Variable inductance transducers can be classified into self-generating and passive units.</a:t>
            </a:r>
            <a:endParaRPr lang="en-IN" sz="2400" dirty="0" smtClean="0"/>
          </a:p>
          <a:p>
            <a:pPr lvl="0" algn="just"/>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a:bodyPr>
          <a:lstStyle/>
          <a:p>
            <a:r>
              <a:rPr lang="en-US" sz="2400" dirty="0" smtClean="0"/>
              <a:t>4.10.1 </a:t>
            </a:r>
            <a:r>
              <a:rPr lang="en-US" sz="2400" i="1" dirty="0" smtClean="0"/>
              <a:t>Self-generating units </a:t>
            </a:r>
            <a:r>
              <a:rPr lang="en-US" sz="2400" dirty="0" smtClean="0"/>
              <a:t>in which the output signal is generated because of the relative motion between a conductor and magnetic field, and without the supply of an energy from an external source. The operation of self-generating (active) inductance transducers depends upon the following well-known principles :</a:t>
            </a:r>
            <a:endParaRPr lang="en-IN" sz="2400" dirty="0" smtClean="0"/>
          </a:p>
          <a:p>
            <a:pPr algn="just"/>
            <a:r>
              <a:rPr lang="en-US" sz="2400" i="1" dirty="0" smtClean="0"/>
              <a:t>(</a:t>
            </a:r>
            <a:r>
              <a:rPr lang="en-US" sz="2400" i="1" dirty="0" err="1" smtClean="0"/>
              <a:t>i</a:t>
            </a:r>
            <a:r>
              <a:rPr lang="en-US" sz="2400" i="1" dirty="0" smtClean="0"/>
              <a:t>) </a:t>
            </a:r>
            <a:r>
              <a:rPr lang="en-US" sz="2400" dirty="0" smtClean="0"/>
              <a:t>When a conductor is caused to move with a velocity through a magnetic field in a plane perpendicular to the magnetic field, then an </a:t>
            </a:r>
            <a:r>
              <a:rPr lang="en-US" sz="2400" dirty="0" err="1" smtClean="0"/>
              <a:t>emf</a:t>
            </a:r>
            <a:r>
              <a:rPr lang="en-US" sz="2400" dirty="0" smtClean="0"/>
              <a:t> is generated along (the conductor (Fig 4.4a).</a:t>
            </a:r>
          </a:p>
          <a:p>
            <a:pPr algn="just"/>
            <a:endParaRPr lang="en-US" sz="2400" dirty="0" smtClean="0"/>
          </a:p>
          <a:p>
            <a:pPr algn="just"/>
            <a:endParaRPr lang="en-IN" sz="2400" dirty="0" smtClean="0"/>
          </a:p>
          <a:p>
            <a:endParaRPr lang="en-IN" sz="2400" dirty="0" smtClean="0"/>
          </a:p>
          <a:p>
            <a:pPr lvl="1"/>
            <a:endParaRPr lang="en-IN" sz="20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
          <p:cNvPicPr/>
          <p:nvPr/>
        </p:nvPicPr>
        <p:blipFill>
          <a:blip r:embed="rId2" cstate="print"/>
          <a:stretch>
            <a:fillRect/>
          </a:stretch>
        </p:blipFill>
        <p:spPr>
          <a:xfrm>
            <a:off x="357158" y="4429132"/>
            <a:ext cx="2857520" cy="2195830"/>
          </a:xfrm>
          <a:prstGeom prst="rect">
            <a:avLst/>
          </a:prstGeom>
        </p:spPr>
      </p:pic>
      <p:pic>
        <p:nvPicPr>
          <p:cNvPr id="8" name="pic"/>
          <p:cNvPicPr/>
          <p:nvPr/>
        </p:nvPicPr>
        <p:blipFill>
          <a:blip r:embed="rId3" cstate="print"/>
          <a:stretch>
            <a:fillRect/>
          </a:stretch>
        </p:blipFill>
        <p:spPr>
          <a:xfrm>
            <a:off x="4929190" y="4143380"/>
            <a:ext cx="3895416" cy="2433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fontScale="92500"/>
          </a:bodyPr>
          <a:lstStyle/>
          <a:p>
            <a:pPr algn="just"/>
            <a:r>
              <a:rPr lang="en-US" sz="2400" dirty="0" smtClean="0"/>
              <a:t>The relationship between the </a:t>
            </a:r>
            <a:r>
              <a:rPr lang="en-US" sz="2400" dirty="0" err="1" smtClean="0"/>
              <a:t>emf</a:t>
            </a:r>
            <a:r>
              <a:rPr lang="en-US" sz="2400" dirty="0" smtClean="0"/>
              <a:t> generated and the velocity is given by : </a:t>
            </a:r>
            <a:r>
              <a:rPr lang="en-US" sz="2400" i="1" dirty="0" smtClean="0"/>
              <a:t>e = </a:t>
            </a:r>
            <a:r>
              <a:rPr lang="en-US" sz="2400" i="1" dirty="0" err="1" smtClean="0"/>
              <a:t>BlV</a:t>
            </a:r>
            <a:r>
              <a:rPr lang="en-US" sz="2400" i="1" dirty="0" smtClean="0"/>
              <a:t> </a:t>
            </a:r>
            <a:r>
              <a:rPr lang="en-US" sz="2400" dirty="0" smtClean="0"/>
              <a:t>where </a:t>
            </a:r>
            <a:r>
              <a:rPr lang="en-US" sz="2400" i="1" dirty="0" smtClean="0"/>
              <a:t>e </a:t>
            </a:r>
            <a:r>
              <a:rPr lang="en-US" sz="2400" dirty="0" smtClean="0"/>
              <a:t>is the generated </a:t>
            </a:r>
            <a:r>
              <a:rPr lang="en-US" sz="2400" dirty="0" err="1" smtClean="0"/>
              <a:t>emf</a:t>
            </a:r>
            <a:r>
              <a:rPr lang="en-US" sz="2400" dirty="0" smtClean="0"/>
              <a:t>, </a:t>
            </a:r>
            <a:r>
              <a:rPr lang="en-US" sz="2400" i="1" dirty="0" smtClean="0"/>
              <a:t>B </a:t>
            </a:r>
            <a:r>
              <a:rPr lang="en-US" sz="2400" dirty="0" smtClean="0"/>
              <a:t>is the flux density of the magnetic field, l is the-conductor length and </a:t>
            </a:r>
            <a:r>
              <a:rPr lang="en-US" sz="2400" i="1" dirty="0" smtClean="0"/>
              <a:t>V </a:t>
            </a:r>
            <a:r>
              <a:rPr lang="en-US" sz="2400" dirty="0" smtClean="0"/>
              <a:t>is the conductor velocity. Evidently when </a:t>
            </a:r>
            <a:r>
              <a:rPr lang="en-US" sz="2400" i="1" dirty="0" smtClean="0"/>
              <a:t>B </a:t>
            </a:r>
            <a:r>
              <a:rPr lang="en-US" sz="2400" dirty="0" smtClean="0"/>
              <a:t>and l are maintained constant,  </a:t>
            </a:r>
            <a:r>
              <a:rPr lang="en-US" sz="2400" i="1" dirty="0" smtClean="0"/>
              <a:t>e </a:t>
            </a:r>
            <a:r>
              <a:rPr lang="en-US" sz="2400" dirty="0" smtClean="0"/>
              <a:t>is proportional to </a:t>
            </a:r>
            <a:r>
              <a:rPr lang="en-US" sz="2400" i="1" dirty="0" smtClean="0"/>
              <a:t>V. </a:t>
            </a:r>
            <a:r>
              <a:rPr lang="en-US" sz="2400" dirty="0" smtClean="0"/>
              <a:t>The </a:t>
            </a:r>
            <a:r>
              <a:rPr lang="en-US" sz="2400" dirty="0" err="1" smtClean="0"/>
              <a:t>emf</a:t>
            </a:r>
            <a:r>
              <a:rPr lang="en-US" sz="2400" dirty="0" smtClean="0"/>
              <a:t> generated along the conductor is then a measure of the velocity of the conductor. Transducers based upon this principle can be used for measuring velocities and are frequently used in measurement of angular speed, vibration and fluid flow.</a:t>
            </a:r>
            <a:endParaRPr lang="en-IN" sz="2400" dirty="0" smtClean="0"/>
          </a:p>
          <a:p>
            <a:pPr algn="just"/>
            <a:r>
              <a:rPr lang="en-US" sz="2400" i="1" dirty="0" smtClean="0"/>
              <a:t>(ii) </a:t>
            </a:r>
            <a:r>
              <a:rPr lang="en-US" sz="2400" dirty="0" smtClean="0"/>
              <a:t>When a conductor is placed in a magnetic field with its longitudinal axis at right angles to the lines of flux and a current is allowed to flow through the conductor, then a mechanical force: is generated. This force acts on the conductor in a direction perpendicular to the lines of flux and to the conductor (Fig 4.4 </a:t>
            </a:r>
            <a:r>
              <a:rPr lang="en-US" sz="2400" i="1" dirty="0" smtClean="0"/>
              <a:t>b). </a:t>
            </a:r>
            <a:r>
              <a:rPr lang="en-US" sz="2400" dirty="0" smtClean="0"/>
              <a:t>The relationship between the force generated and the current is given by</a:t>
            </a:r>
            <a:endParaRPr lang="en-IN" sz="2400" dirty="0" smtClean="0"/>
          </a:p>
          <a:p>
            <a:r>
              <a:rPr lang="en-US" sz="2400" i="1" dirty="0" smtClean="0"/>
              <a:t>F=</a:t>
            </a:r>
            <a:r>
              <a:rPr lang="en-US" sz="2400" i="1" dirty="0" err="1" smtClean="0"/>
              <a:t>Bil</a:t>
            </a:r>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lnSpcReduction="10000"/>
          </a:bodyPr>
          <a:lstStyle/>
          <a:p>
            <a:pPr algn="just"/>
            <a:r>
              <a:rPr lang="en-US" sz="2400" dirty="0" smtClean="0"/>
              <a:t>where </a:t>
            </a:r>
            <a:r>
              <a:rPr lang="en-US" sz="2400" i="1" dirty="0" smtClean="0"/>
              <a:t>F </a:t>
            </a:r>
            <a:r>
              <a:rPr lang="en-US" sz="2400" dirty="0" smtClean="0"/>
              <a:t>is the generated force, </a:t>
            </a:r>
            <a:r>
              <a:rPr lang="en-US" sz="2400" i="1" dirty="0" smtClean="0"/>
              <a:t>B </a:t>
            </a:r>
            <a:r>
              <a:rPr lang="en-US" sz="2400" dirty="0" smtClean="0"/>
              <a:t>is the flux density of the magnetic field, </a:t>
            </a:r>
            <a:r>
              <a:rPr lang="en-US" sz="2400" i="1" dirty="0" smtClean="0"/>
              <a:t>l </a:t>
            </a:r>
            <a:r>
              <a:rPr lang="en-US" sz="2400" dirty="0" smtClean="0"/>
              <a:t>is the conductor length and is the conductor current. Evidently when </a:t>
            </a:r>
            <a:r>
              <a:rPr lang="en-US" sz="2400" i="1" dirty="0" smtClean="0"/>
              <a:t>B </a:t>
            </a:r>
            <a:r>
              <a:rPr lang="en-US" sz="2400" dirty="0" smtClean="0"/>
              <a:t>and l are maintained constant, then F is proportional to </a:t>
            </a:r>
            <a:r>
              <a:rPr lang="en-US" sz="2400" dirty="0" err="1" smtClean="0"/>
              <a:t>i</a:t>
            </a:r>
            <a:r>
              <a:rPr lang="en-US" sz="2400" dirty="0" smtClean="0"/>
              <a:t>. The force generated is then a measure of the current flowing through the conductor. This aspect forms the basis for the working of most of the moving-coil and moving-magnet, type measuring instruments.</a:t>
            </a:r>
            <a:endParaRPr lang="en-IN" sz="2400" dirty="0" smtClean="0"/>
          </a:p>
          <a:p>
            <a:pPr algn="just"/>
            <a:r>
              <a:rPr lang="en-US" sz="2400" dirty="0" smtClean="0"/>
              <a:t>Some examples of the self-generating inductive transducers are shown in Fig. 4.5.</a:t>
            </a:r>
            <a:endParaRPr lang="en-IN" sz="2400" dirty="0" smtClean="0"/>
          </a:p>
          <a:p>
            <a:pPr algn="just"/>
            <a:r>
              <a:rPr lang="en-US" sz="2400" dirty="0" smtClean="0"/>
              <a:t>In the </a:t>
            </a:r>
            <a:r>
              <a:rPr lang="en-US" sz="2400" i="1" dirty="0" smtClean="0"/>
              <a:t>electromagnetic </a:t>
            </a:r>
            <a:r>
              <a:rPr lang="en-US" sz="2400" dirty="0" smtClean="0"/>
              <a:t>type, a coil is wound direct on a permanent core. When a plate of iron or other ferromagnetic material is moved with respect to the magnet, the flux field expands or collapses and a voltage is induced in the coil. Practical application of the device lies in the angular speed indication. When the pickup is placed near the teeth of a  rotating gear, gear measurements can be made with great accuracy.</a:t>
            </a:r>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p:cNvPicPr>
          <p:nvPr>
            <p:ph idx="1"/>
          </p:nvPr>
        </p:nvPicPr>
        <p:blipFill>
          <a:blip r:embed="rId2" cstate="print"/>
          <a:srcRect/>
          <a:stretch>
            <a:fillRect/>
          </a:stretch>
        </p:blipFill>
        <p:spPr bwMode="auto">
          <a:xfrm>
            <a:off x="214282" y="642918"/>
            <a:ext cx="8929718" cy="562419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lnSpcReduction="10000"/>
          </a:bodyPr>
          <a:lstStyle/>
          <a:p>
            <a:pPr algn="just"/>
            <a:r>
              <a:rPr lang="en-US" sz="2400" dirty="0" smtClean="0"/>
              <a:t>In the </a:t>
            </a:r>
            <a:r>
              <a:rPr lang="en-US" sz="2400" i="1" dirty="0" err="1" smtClean="0"/>
              <a:t>electrodynamic</a:t>
            </a:r>
            <a:r>
              <a:rPr lang="en-US" sz="2400" i="1" dirty="0" smtClean="0"/>
              <a:t> </a:t>
            </a:r>
            <a:r>
              <a:rPr lang="en-US" sz="2400" dirty="0" smtClean="0"/>
              <a:t>type, there is movement of the coil or conductor within the field of a permanent magnet. The turns of the coil are perpendicular to the intersecting lines of force. The movement of the coil induces a voltage which at any moment is proportional to the velocity of the coil. The principle of </a:t>
            </a:r>
            <a:r>
              <a:rPr lang="en-US" sz="2400" dirty="0" err="1" smtClean="0"/>
              <a:t>electrodynamic</a:t>
            </a:r>
            <a:r>
              <a:rPr lang="en-US" sz="2400" dirty="0" smtClean="0"/>
              <a:t> transducers is used in the magnetic flow meters.</a:t>
            </a:r>
            <a:endParaRPr lang="en-IN" sz="2400" dirty="0" smtClean="0"/>
          </a:p>
          <a:p>
            <a:pPr algn="just"/>
            <a:r>
              <a:rPr lang="en-US" sz="2400" i="1" dirty="0" smtClean="0"/>
              <a:t>Passive units: In these units</a:t>
            </a:r>
            <a:r>
              <a:rPr lang="en-US" sz="2400" dirty="0" smtClean="0"/>
              <a:t> the motion of an object results in a change in the inductance of the coils of the transducer ; energy is required to be supplied from an external source.</a:t>
            </a:r>
            <a:endParaRPr lang="en-IN" sz="2400" dirty="0" smtClean="0"/>
          </a:p>
          <a:p>
            <a:pPr algn="just"/>
            <a:r>
              <a:rPr lang="en-US" sz="2400" dirty="0" smtClean="0"/>
              <a:t>Passive type inductance transducers operate on the following aspects of flux linkage : </a:t>
            </a:r>
            <a:r>
              <a:rPr lang="en-US" sz="2400" i="1" dirty="0" smtClean="0"/>
              <a:t>(</a:t>
            </a:r>
            <a:r>
              <a:rPr lang="en-US" sz="2400" i="1" dirty="0" err="1" smtClean="0"/>
              <a:t>i</a:t>
            </a:r>
            <a:r>
              <a:rPr lang="en-US" sz="2400" i="1" dirty="0" smtClean="0"/>
              <a:t>) </a:t>
            </a:r>
            <a:r>
              <a:rPr lang="en-US" sz="2400" dirty="0" smtClean="0"/>
              <a:t>When a current </a:t>
            </a:r>
            <a:r>
              <a:rPr lang="en-US" sz="2400" i="1" dirty="0" err="1" smtClean="0"/>
              <a:t>i</a:t>
            </a:r>
            <a:r>
              <a:rPr lang="en-US" sz="2400" i="1" dirty="0" smtClean="0"/>
              <a:t> </a:t>
            </a:r>
            <a:r>
              <a:rPr lang="en-US" sz="2400" dirty="0" smtClean="0"/>
              <a:t>(amperes) passes through a coil having N turns and an air core (Fig 4.6), then a magnetic flux ø (Weber) is generated:</a:t>
            </a:r>
          </a:p>
          <a:p>
            <a:pPr algn="just"/>
            <a:r>
              <a:rPr lang="en-US" sz="2400" dirty="0" smtClean="0"/>
              <a:t>Ø is proportional to Ni or Ni = S Ø where s is called the reluctance of the coil. The reluctance is also prescribed by relation </a:t>
            </a:r>
          </a:p>
          <a:p>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571480"/>
            <a:ext cx="8929718" cy="6000792"/>
          </a:xfrm>
        </p:spPr>
        <p:txBody>
          <a:bodyPr>
            <a:normAutofit/>
          </a:bodyPr>
          <a:lstStyle/>
          <a:p>
            <a:endParaRPr lang="en-IN" sz="2400" dirty="0" smtClean="0"/>
          </a:p>
          <a:p>
            <a:endParaRPr lang="en-US" sz="2400" dirty="0" smtClean="0"/>
          </a:p>
          <a:p>
            <a:r>
              <a:rPr lang="en-US" sz="2400" dirty="0" smtClean="0"/>
              <a:t>where	</a:t>
            </a:r>
            <a:r>
              <a:rPr lang="en-US" sz="2400" i="1" dirty="0" smtClean="0"/>
              <a:t>A= </a:t>
            </a:r>
            <a:r>
              <a:rPr lang="en-US" sz="2400" dirty="0" err="1" smtClean="0"/>
              <a:t>corss</a:t>
            </a:r>
            <a:r>
              <a:rPr lang="en-US" sz="2400" dirty="0" smtClean="0"/>
              <a:t>-sectional area of magnetic circuit (m</a:t>
            </a:r>
            <a:r>
              <a:rPr lang="en-US" sz="2400" baseline="30000" dirty="0" smtClean="0"/>
              <a:t>2</a:t>
            </a:r>
            <a:r>
              <a:rPr lang="en-US" sz="2400" dirty="0" smtClean="0"/>
              <a:t>)</a:t>
            </a:r>
            <a:endParaRPr lang="en-IN" sz="2400" dirty="0" smtClean="0"/>
          </a:p>
          <a:p>
            <a:r>
              <a:rPr lang="en-US" sz="2400" dirty="0" smtClean="0"/>
              <a:t>l = length of magnetic circuit (m)</a:t>
            </a:r>
            <a:endParaRPr lang="en-IN" sz="2400" dirty="0" smtClean="0"/>
          </a:p>
          <a:p>
            <a:r>
              <a:rPr lang="en-IN" sz="2400" dirty="0" smtClean="0"/>
              <a:t>µ</a:t>
            </a:r>
            <a:r>
              <a:rPr lang="en-IN" sz="2400" baseline="-25000" dirty="0" smtClean="0"/>
              <a:t>0 </a:t>
            </a:r>
            <a:r>
              <a:rPr lang="en-US" sz="2400" dirty="0" smtClean="0"/>
              <a:t>= permeability of free space = 4</a:t>
            </a:r>
            <a:r>
              <a:rPr lang="en-US" sz="2400" dirty="0" smtClean="0">
                <a:latin typeface="Cambria Math"/>
                <a:ea typeface="Cambria Math"/>
              </a:rPr>
              <a:t>𝜋</a:t>
            </a:r>
            <a:r>
              <a:rPr lang="en-US" sz="2400" dirty="0" smtClean="0"/>
              <a:t> x </a:t>
            </a:r>
            <a:r>
              <a:rPr lang="en-IN" sz="2400" dirty="0" smtClean="0"/>
              <a:t>10</a:t>
            </a:r>
            <a:r>
              <a:rPr lang="en-IN" sz="2400" baseline="30000" dirty="0" smtClean="0"/>
              <a:t>-1 </a:t>
            </a:r>
            <a:r>
              <a:rPr lang="en-US" sz="2400" dirty="0" smtClean="0"/>
              <a:t> H/m</a:t>
            </a:r>
            <a:endParaRPr lang="en-IN" sz="2400" dirty="0" smtClean="0"/>
          </a:p>
          <a:p>
            <a:r>
              <a:rPr lang="en-IN" sz="2400" dirty="0" smtClean="0"/>
              <a:t>µ</a:t>
            </a:r>
            <a:r>
              <a:rPr lang="en-IN" sz="2400" baseline="-25000" dirty="0" smtClean="0"/>
              <a:t>r</a:t>
            </a:r>
            <a:r>
              <a:rPr lang="en-US" sz="2400" dirty="0" smtClean="0"/>
              <a:t>   = relatively permeability of the core of the coil. The value of </a:t>
            </a:r>
            <a:r>
              <a:rPr lang="en-IN" sz="2400" dirty="0" smtClean="0"/>
              <a:t>µ</a:t>
            </a:r>
            <a:r>
              <a:rPr lang="en-IN" sz="2400" baseline="-25000" dirty="0" smtClean="0"/>
              <a:t>r</a:t>
            </a:r>
            <a:r>
              <a:rPr lang="en-US" sz="2400" dirty="0" smtClean="0"/>
              <a:t>  depends upon the core material, and for air µ</a:t>
            </a:r>
            <a:r>
              <a:rPr lang="en-US" sz="2400" baseline="-25000" dirty="0" smtClean="0"/>
              <a:t>r</a:t>
            </a:r>
            <a:r>
              <a:rPr lang="en-US" sz="2400" dirty="0" smtClean="0"/>
              <a:t>= 1.</a:t>
            </a:r>
          </a:p>
          <a:p>
            <a:r>
              <a:rPr lang="en-US" sz="2400" dirty="0" smtClean="0"/>
              <a:t>Magnetic flux ø , turns N</a:t>
            </a:r>
          </a:p>
          <a:p>
            <a:endParaRPr lang="en-US" sz="2400" dirty="0" smtClean="0"/>
          </a:p>
          <a:p>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2" cstate="print"/>
          <a:srcRect/>
          <a:stretch>
            <a:fillRect/>
          </a:stretch>
        </p:blipFill>
        <p:spPr bwMode="auto">
          <a:xfrm>
            <a:off x="1285852" y="785794"/>
            <a:ext cx="3143272" cy="584200"/>
          </a:xfrm>
          <a:prstGeom prst="rect">
            <a:avLst/>
          </a:prstGeom>
          <a:noFill/>
          <a:ln w="9525">
            <a:noFill/>
            <a:miter lim="800000"/>
            <a:headEnd/>
            <a:tailEnd/>
          </a:ln>
        </p:spPr>
      </p:pic>
      <p:pic>
        <p:nvPicPr>
          <p:cNvPr id="18" name="Picture 17"/>
          <p:cNvPicPr/>
          <p:nvPr/>
        </p:nvPicPr>
        <p:blipFill>
          <a:blip r:embed="rId3" cstate="print"/>
          <a:srcRect/>
          <a:stretch>
            <a:fillRect/>
          </a:stretch>
        </p:blipFill>
        <p:spPr bwMode="auto">
          <a:xfrm>
            <a:off x="571472" y="4000504"/>
            <a:ext cx="3759200" cy="1847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fontScale="85000" lnSpcReduction="20000"/>
          </a:bodyPr>
          <a:lstStyle/>
          <a:p>
            <a:r>
              <a:rPr lang="en-US" sz="2400" i="1" dirty="0" smtClean="0"/>
              <a:t>(ii) </a:t>
            </a:r>
            <a:r>
              <a:rPr lang="en-US" sz="2400" dirty="0" smtClean="0"/>
              <a:t>The coil inductance is a measure of the magnitude of magnetic flux and is defined as </a:t>
            </a:r>
            <a:endParaRPr lang="en-IN" sz="2400" dirty="0" smtClean="0"/>
          </a:p>
          <a:p>
            <a:r>
              <a:rPr lang="en-US" sz="2400" dirty="0" smtClean="0"/>
              <a:t> 					</a:t>
            </a:r>
            <a:endParaRPr lang="en-IN" sz="2400" dirty="0" smtClean="0"/>
          </a:p>
          <a:p>
            <a:r>
              <a:rPr lang="en-US" sz="2400" dirty="0" smtClean="0"/>
              <a:t> </a:t>
            </a:r>
            <a:endParaRPr lang="en-IN" sz="2400" dirty="0" smtClean="0"/>
          </a:p>
          <a:p>
            <a:r>
              <a:rPr lang="en-US" sz="2400" dirty="0" smtClean="0"/>
              <a:t>where ø is the magnetic flux density. Combining equations 4.5, 4.6 and     4.7, we obtain</a:t>
            </a:r>
          </a:p>
          <a:p>
            <a:endParaRPr lang="en-US" sz="2400" dirty="0" smtClean="0"/>
          </a:p>
          <a:p>
            <a:r>
              <a:rPr lang="en-US" sz="2400" dirty="0" smtClean="0"/>
              <a:t>                                                         henrys</a:t>
            </a:r>
          </a:p>
          <a:p>
            <a:endParaRPr lang="en-US" sz="2400" dirty="0" smtClean="0"/>
          </a:p>
          <a:p>
            <a:pPr algn="just"/>
            <a:r>
              <a:rPr lang="en-US" sz="2400" dirty="0" smtClean="0"/>
              <a:t>Evidently the self-inductance of the coil is dependent upon the number of turns of the coil, the geometrical configuration of the circuit and the permeability of the core.</a:t>
            </a:r>
            <a:endParaRPr lang="en-IN" sz="2400" dirty="0" smtClean="0"/>
          </a:p>
          <a:p>
            <a:pPr algn="just"/>
            <a:r>
              <a:rPr lang="en-US" sz="2400" dirty="0" smtClean="0"/>
              <a:t>Variable inductance/reluctance transducers are constituted of magnetic field and core such that a gap exists between the core and the fixed coils. A change in the reluctance of the magnetic circuit by a mechanical input results in a similar change both in the inductance and inductive reactance of the coils. The change in inductance is then measured by suitable circuitry and related and to the value of mechanical input</a:t>
            </a:r>
            <a:endParaRPr lang="en-IN" sz="2400" dirty="0" smtClean="0"/>
          </a:p>
          <a:p>
            <a:pPr algn="just"/>
            <a:r>
              <a:rPr lang="en-US" sz="2400" dirty="0" smtClean="0"/>
              <a:t>Reluctance of the magnetic circuit may be altered by affecting a change either in the</a:t>
            </a:r>
            <a:endParaRPr lang="en-IN" sz="2400" dirty="0" smtClean="0"/>
          </a:p>
          <a:p>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srcRect/>
          <a:stretch>
            <a:fillRect/>
          </a:stretch>
        </p:blipFill>
        <p:spPr bwMode="auto">
          <a:xfrm>
            <a:off x="1142976" y="2357430"/>
            <a:ext cx="2643206" cy="527050"/>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2928926" y="1214422"/>
            <a:ext cx="717550" cy="5905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a:bodyPr>
          <a:lstStyle/>
          <a:p>
            <a:r>
              <a:rPr lang="en-US" sz="2400" dirty="0" smtClean="0"/>
              <a:t>air gap or in the amount/type of the core material. Transducers that make use of an air gap change are known as </a:t>
            </a:r>
            <a:r>
              <a:rPr lang="en-US" sz="2400" i="1" dirty="0" smtClean="0"/>
              <a:t>reluctance </a:t>
            </a:r>
            <a:r>
              <a:rPr lang="en-US" sz="2400" dirty="0" smtClean="0"/>
              <a:t>type and the transducers utilizing a variable core permeability change are referred to as </a:t>
            </a:r>
            <a:r>
              <a:rPr lang="en-US" sz="2400" i="1" dirty="0" err="1" smtClean="0"/>
              <a:t>permeance</a:t>
            </a:r>
            <a:r>
              <a:rPr lang="en-US" sz="2400" i="1" dirty="0" smtClean="0"/>
              <a:t> </a:t>
            </a:r>
            <a:r>
              <a:rPr lang="en-US" sz="2400" dirty="0" smtClean="0"/>
              <a:t>type.</a:t>
            </a:r>
            <a:endParaRPr lang="en-IN" sz="2400" dirty="0" smtClean="0"/>
          </a:p>
          <a:p>
            <a:r>
              <a:rPr lang="en-US" sz="2400" i="1" dirty="0" smtClean="0"/>
              <a:t>Variable reluctance transducer : </a:t>
            </a:r>
            <a:r>
              <a:rPr lang="en-US" sz="2400" dirty="0" smtClean="0"/>
              <a:t>Fig 4.7 shows the variable reluctance transducer in which the variable air gap serves to alter the inductance of a single coil. The change in inductance may be calibrated in terms of the armature movement. The variable reluctance principle is particularly applicable to measurement of dynamic </a:t>
            </a:r>
            <a:r>
              <a:rPr lang="en-US" sz="2400" dirty="0" err="1" smtClean="0"/>
              <a:t>quatvities</a:t>
            </a:r>
            <a:r>
              <a:rPr lang="en-US" sz="2400" dirty="0" smtClean="0"/>
              <a:t> such as pressure, acceleration, force, displacement and angular position etc.</a:t>
            </a:r>
            <a:r>
              <a:rPr lang="en-US" sz="2400" i="1" dirty="0" smtClean="0"/>
              <a:t> </a:t>
            </a:r>
          </a:p>
          <a:p>
            <a:endParaRPr lang="en-US" sz="2400" i="1" dirty="0" smtClean="0"/>
          </a:p>
          <a:p>
            <a:endParaRPr lang="en-US" sz="2400" i="1" dirty="0" smtClean="0"/>
          </a:p>
          <a:p>
            <a:endParaRPr lang="en-US" sz="2400" i="1" dirty="0" smtClean="0"/>
          </a:p>
          <a:p>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19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srcRect/>
          <a:stretch>
            <a:fillRect/>
          </a:stretch>
        </p:blipFill>
        <p:spPr bwMode="auto">
          <a:xfrm>
            <a:off x="857224" y="4929198"/>
            <a:ext cx="5929354" cy="192880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a:bodyPr>
          <a:lstStyle/>
          <a:p>
            <a:pPr algn="just"/>
            <a:r>
              <a:rPr lang="en-US" sz="2400" i="1" dirty="0" smtClean="0"/>
              <a:t>Linear and angular motion potentiometers : </a:t>
            </a:r>
            <a:r>
              <a:rPr lang="en-US" sz="2400" dirty="0" smtClean="0"/>
              <a:t>These potentiometers convert </a:t>
            </a:r>
            <a:r>
              <a:rPr lang="en-US" sz="2400" b="1" dirty="0" smtClean="0"/>
              <a:t>the </a:t>
            </a:r>
            <a:r>
              <a:rPr lang="en-US" sz="2400" dirty="0" smtClean="0"/>
              <a:t>linear motion (or the angular motion of a rotating shaft)-into-changes in-resistance.. Basically a resistive potentiometer (or `pot'.) is a variable resistor whose resistance is varied by the movement of a slider over a resistance element. (Fig 4.2, </a:t>
            </a:r>
            <a:r>
              <a:rPr lang="en-US" sz="2400" i="1" dirty="0" smtClean="0"/>
              <a:t>a. b). </a:t>
            </a:r>
            <a:r>
              <a:rPr lang="en-US" sz="2400" dirty="0" err="1" smtClean="0"/>
              <a:t>Translatory</a:t>
            </a:r>
            <a:r>
              <a:rPr lang="en-US" sz="2400" dirty="0" smtClean="0"/>
              <a:t> devices have strokes from 2 mm to 50 cm, while rotational ones have a full scale ranging from 10° to as much 60 full turns. </a:t>
            </a:r>
            <a:r>
              <a:rPr lang="en-US" sz="2400" i="1" dirty="0" smtClean="0"/>
              <a:t>4.2.(a)</a:t>
            </a:r>
            <a:r>
              <a:rPr lang="en-US" sz="2400" i="1" baseline="-25000" dirty="0" smtClean="0"/>
              <a:t>.</a:t>
            </a:r>
            <a:r>
              <a:rPr lang="en-US" sz="2400" i="1" dirty="0" smtClean="0"/>
              <a:t>Linear motion potentiometer 							schematics</a:t>
            </a:r>
            <a:r>
              <a:rPr lang="en-US" sz="2400" dirty="0" smtClean="0"/>
              <a:t>		</a:t>
            </a:r>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a:t>
            </a:fld>
            <a:endParaRPr lang="en-IN"/>
          </a:p>
        </p:txBody>
      </p:sp>
      <p:pic>
        <p:nvPicPr>
          <p:cNvPr id="6" name="Picture"/>
          <p:cNvPicPr/>
          <p:nvPr/>
        </p:nvPicPr>
        <p:blipFill>
          <a:blip r:embed="rId2" cstate="print">
            <a:lum bright="30000"/>
          </a:blip>
          <a:stretch>
            <a:fillRect/>
          </a:stretch>
        </p:blipFill>
        <p:spPr>
          <a:xfrm>
            <a:off x="500034" y="4357694"/>
            <a:ext cx="3057525" cy="2314575"/>
          </a:xfrm>
          <a:prstGeom prst="rect">
            <a:avLst/>
          </a:prstGeom>
        </p:spPr>
      </p:pic>
      <p:pic>
        <p:nvPicPr>
          <p:cNvPr id="7" name="pic"/>
          <p:cNvPicPr/>
          <p:nvPr/>
        </p:nvPicPr>
        <p:blipFill>
          <a:blip r:embed="rId3" cstate="print">
            <a:lum bright="10000"/>
          </a:blip>
          <a:stretch>
            <a:fillRect/>
          </a:stretch>
        </p:blipFill>
        <p:spPr>
          <a:xfrm>
            <a:off x="4714876" y="4357694"/>
            <a:ext cx="1680845" cy="1533525"/>
          </a:xfrm>
          <a:prstGeom prst="rect">
            <a:avLst/>
          </a:prstGeom>
          <a:solidFill>
            <a:schemeClr val="bg1"/>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a:bodyPr>
          <a:lstStyle/>
          <a:p>
            <a:pPr algn="just"/>
            <a:r>
              <a:rPr lang="en-US" sz="2400" dirty="0" smtClean="0"/>
              <a:t>Example 4.3 In a variable-reluctance transducer of the type shown in Fig. 4.7, the coil has an inductance of 1950 µH when the armature is 1 mm away from the core. The armature is given a displacement of 0.025 mm in a direction moving it towards the core. Calculate the changed inductance and comment upon the proportionality between the change in inductance and the armature displacement.</a:t>
            </a:r>
            <a:endParaRPr lang="en-IN" sz="2400" dirty="0" smtClean="0"/>
          </a:p>
          <a:p>
            <a:pPr algn="just"/>
            <a:r>
              <a:rPr lang="en-US" sz="2400" dirty="0" smtClean="0"/>
              <a:t>Solution : Air gap after displacement of the armature</a:t>
            </a:r>
            <a:endParaRPr lang="en-IN" sz="2400" dirty="0" smtClean="0"/>
          </a:p>
          <a:p>
            <a:pPr algn="just"/>
            <a:r>
              <a:rPr lang="en-US" sz="2400" dirty="0" smtClean="0"/>
              <a:t>= 1.00 — 0.025 = 0.975 mm</a:t>
            </a:r>
            <a:endParaRPr lang="en-IN" sz="2400" dirty="0" smtClean="0"/>
          </a:p>
          <a:p>
            <a:pPr algn="just"/>
            <a:r>
              <a:rPr lang="en-US" sz="2400" dirty="0" smtClean="0"/>
              <a:t>Since inductance is inversely proportional to the length of air gap, inductance with new gap would be</a:t>
            </a:r>
            <a:endParaRPr lang="en-IN" sz="2400" dirty="0" smtClean="0"/>
          </a:p>
          <a:p>
            <a:pPr algn="just"/>
            <a:r>
              <a:rPr lang="en-US" sz="2400" dirty="0" smtClean="0"/>
              <a:t>=1950/0.975 = 2000 µH</a:t>
            </a:r>
            <a:endParaRPr lang="en-IN" sz="2400" dirty="0" smtClean="0"/>
          </a:p>
          <a:p>
            <a:pPr algn="just"/>
            <a:r>
              <a:rPr lang="en-US" sz="2400" dirty="0" smtClean="0"/>
              <a:t>Change in inductance = 2000 — 1950 = 50 µH</a:t>
            </a:r>
            <a:endParaRPr lang="en-IN" sz="2400" dirty="0" smtClean="0"/>
          </a:p>
          <a:p>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00042"/>
            <a:ext cx="9144000" cy="6072230"/>
          </a:xfrm>
        </p:spPr>
        <p:txBody>
          <a:bodyPr>
            <a:normAutofit/>
          </a:bodyPr>
          <a:lstStyle/>
          <a:p>
            <a:pPr algn="just"/>
            <a:r>
              <a:rPr lang="en-US" sz="2200" dirty="0" smtClean="0"/>
              <a:t>Ratio  (change in inductance/original inductance)  = 50/1950 = 0.0256</a:t>
            </a:r>
          </a:p>
          <a:p>
            <a:pPr algn="just"/>
            <a:r>
              <a:rPr lang="en-US" sz="2200" dirty="0" smtClean="0"/>
              <a:t>Ratio ( displacement/ original gap) = 0.025/1.0 = 0.025</a:t>
            </a:r>
            <a:endParaRPr lang="en-IN" sz="2200" dirty="0" smtClean="0"/>
          </a:p>
          <a:p>
            <a:pPr algn="just"/>
            <a:r>
              <a:rPr lang="en-US" sz="2200" dirty="0" smtClean="0"/>
              <a:t>Since the two ratios are equal, we can say that the change in inductance is linearly proportional to the displacement. This proportionality is, however, true only for very small displacements.</a:t>
            </a:r>
            <a:endParaRPr lang="en-IN" sz="2200" dirty="0" smtClean="0"/>
          </a:p>
          <a:p>
            <a:pPr algn="just"/>
            <a:r>
              <a:rPr lang="en-US" sz="2200" i="1" dirty="0" smtClean="0"/>
              <a:t>Variable </a:t>
            </a:r>
            <a:r>
              <a:rPr lang="en-US" sz="2200" i="1" dirty="0" err="1" smtClean="0"/>
              <a:t>permeance</a:t>
            </a:r>
            <a:r>
              <a:rPr lang="en-US" sz="2200" i="1" dirty="0" smtClean="0"/>
              <a:t> transducer : </a:t>
            </a:r>
            <a:r>
              <a:rPr lang="en-US" sz="2200" dirty="0" smtClean="0"/>
              <a:t>Fig. 4.8 illustrates the variable </a:t>
            </a:r>
            <a:r>
              <a:rPr lang="en-US" sz="2200" dirty="0" err="1" smtClean="0"/>
              <a:t>permeance</a:t>
            </a:r>
            <a:r>
              <a:rPr lang="en-US" sz="2200" dirty="0" smtClean="0"/>
              <a:t> transducer where the inductance of the coil is changed by varying the amount of core material. The arrangement consists of a coil of many turns of wire wound on a tube of insulating material with a movable core of magnetic material.</a:t>
            </a:r>
          </a:p>
          <a:p>
            <a:endParaRPr lang="en-IN" sz="22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2" cstate="print"/>
          <a:srcRect/>
          <a:stretch>
            <a:fillRect/>
          </a:stretch>
        </p:blipFill>
        <p:spPr bwMode="auto">
          <a:xfrm>
            <a:off x="1071538" y="5286389"/>
            <a:ext cx="6286544" cy="14287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642918"/>
            <a:ext cx="9144000" cy="5929354"/>
          </a:xfrm>
        </p:spPr>
        <p:txBody>
          <a:bodyPr>
            <a:normAutofit/>
          </a:bodyPr>
          <a:lstStyle/>
          <a:p>
            <a:pPr algn="just"/>
            <a:r>
              <a:rPr lang="en-US" sz="2400" dirty="0" smtClean="0"/>
              <a:t>As the coil is </a:t>
            </a:r>
            <a:r>
              <a:rPr lang="en-US" sz="2400" dirty="0" err="1" smtClean="0"/>
              <a:t>energised</a:t>
            </a:r>
            <a:r>
              <a:rPr lang="en-US" sz="2400" dirty="0" smtClean="0"/>
              <a:t> and the core enters the solenoid cell, the inductance of the coil increases in proportion to the amount of metal within the coil. A pickup of this type is used primarily for displacement, strain and force measurement.</a:t>
            </a:r>
            <a:endParaRPr lang="en-IN" sz="2400" dirty="0" smtClean="0"/>
          </a:p>
          <a:p>
            <a:pPr algn="just"/>
            <a:r>
              <a:rPr lang="en-US" sz="2400" dirty="0" smtClean="0"/>
              <a:t>Fig. 4.9 illustrates a form of two-coil mutual inductance transducer. Coil A is the </a:t>
            </a:r>
            <a:r>
              <a:rPr lang="en-US" sz="2400" dirty="0" err="1" smtClean="0"/>
              <a:t>energising</a:t>
            </a:r>
            <a:r>
              <a:rPr lang="en-US" sz="2400" dirty="0" smtClean="0"/>
              <a:t> coil and B is the pickup coil. A change in the position of the armature by a mechanical input alters the air gap. This causes a change in the output from coil B which may be</a:t>
            </a:r>
            <a:r>
              <a:rPr lang="en-IN" sz="2400" dirty="0" smtClean="0"/>
              <a:t> </a:t>
            </a:r>
            <a:r>
              <a:rPr lang="en-US" sz="2400" dirty="0" smtClean="0"/>
              <a:t>used as a measure of the armature	displacement, </a:t>
            </a:r>
            <a:r>
              <a:rPr lang="en-US" sz="2400" i="1" dirty="0" smtClean="0"/>
              <a:t>i.e., </a:t>
            </a:r>
            <a:r>
              <a:rPr lang="en-US" sz="2400" dirty="0" smtClean="0"/>
              <a:t>the mechanical input.</a:t>
            </a:r>
          </a:p>
          <a:p>
            <a:endParaRPr lang="en-US" sz="2400" dirty="0" smtClean="0"/>
          </a:p>
          <a:p>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2" cstate="print"/>
          <a:srcRect/>
          <a:stretch>
            <a:fillRect/>
          </a:stretch>
        </p:blipFill>
        <p:spPr bwMode="auto">
          <a:xfrm>
            <a:off x="357158" y="4429133"/>
            <a:ext cx="6929486" cy="228601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14282" y="785794"/>
            <a:ext cx="8786874" cy="5715040"/>
          </a:xfrm>
        </p:spPr>
        <p:txBody>
          <a:bodyPr>
            <a:normAutofit fontScale="77500" lnSpcReduction="20000"/>
          </a:bodyPr>
          <a:lstStyle/>
          <a:p>
            <a:pPr>
              <a:buNone/>
            </a:pPr>
            <a:r>
              <a:rPr lang="en-US" i="1" dirty="0" smtClean="0"/>
              <a:t>Linear-variable differential transformer (</a:t>
            </a:r>
            <a:r>
              <a:rPr lang="en-US" dirty="0" smtClean="0"/>
              <a:t>LVDT) : </a:t>
            </a:r>
          </a:p>
          <a:p>
            <a:pPr algn="just">
              <a:buNone/>
            </a:pPr>
            <a:r>
              <a:rPr lang="en-US" dirty="0" smtClean="0"/>
              <a:t>   One of the most useful of the variable inductance transducers is the linear variable differential transformer shown schematically in Fig. 4.10. The device has one primary and two secondary windings with the magnetic core free to move inside the coils. The core is attached to the moving part on which the displacement measurements are to be made. When </a:t>
            </a:r>
            <a:r>
              <a:rPr lang="en-US" dirty="0" err="1" smtClean="0"/>
              <a:t>a.c</a:t>
            </a:r>
            <a:r>
              <a:rPr lang="en-US" dirty="0" smtClean="0"/>
              <a:t>. current is supplied to the primary winding, the magnetic flux generated by this coil is disturbed by the armature so that voltages are induced in the secondary coils. The secondary windings are symmetrically placed, are identical and are connected in phase opposition so that </a:t>
            </a:r>
            <a:r>
              <a:rPr lang="en-US" dirty="0" err="1" smtClean="0"/>
              <a:t>emfs</a:t>
            </a:r>
            <a:r>
              <a:rPr lang="en-US" dirty="0" smtClean="0"/>
              <a:t> induced in them are opposite to each other. The net output from the transformer is then the difference between the voltages of the two secondary windings.. The position of the magnetic core determines the flux linkages with each winding. When the core is placed centrally, equal but opposite </a:t>
            </a:r>
            <a:r>
              <a:rPr lang="en-US" dirty="0" err="1" smtClean="0"/>
              <a:t>emfs</a:t>
            </a:r>
            <a:r>
              <a:rPr lang="en-US" dirty="0" smtClean="0"/>
              <a:t> are induced in the secondary windings and zero output is recorded. This is termed as the balance point or null position.</a:t>
            </a:r>
            <a:endParaRPr lang="en-IN" dirty="0" smtClean="0"/>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14282" y="785794"/>
            <a:ext cx="8786874" cy="5715040"/>
          </a:xfrm>
        </p:spPr>
        <p:txBody>
          <a:bodyPr>
            <a:normAutofit/>
          </a:bodyPr>
          <a:lstStyle/>
          <a:p>
            <a:pPr algn="just"/>
            <a:r>
              <a:rPr lang="en-US" sz="2400" dirty="0" smtClean="0"/>
              <a:t>A variation in the position of the core from its null position produces an unbalance in the reactance of secondary windings to the primary windings. The voltage induced in the secondary winding towards which the core is displaced increases. A simultaneous decreased induced voltage results from the secondary coil. Thus, upon </a:t>
            </a:r>
            <a:r>
              <a:rPr lang="en-US" dirty="0" smtClean="0"/>
              <a:t>displacement of the armature, </a:t>
            </a:r>
            <a:endParaRPr lang="en-IN" dirty="0" smtClean="0"/>
          </a:p>
          <a:p>
            <a:endParaRPr lang="en-IN" dirty="0" smtClean="0"/>
          </a:p>
          <a:p>
            <a:endParaRPr lang="en-IN" dirty="0"/>
          </a:p>
        </p:txBody>
      </p:sp>
      <p:pic>
        <p:nvPicPr>
          <p:cNvPr id="7" name="Picture 6"/>
          <p:cNvPicPr/>
          <p:nvPr/>
        </p:nvPicPr>
        <p:blipFill>
          <a:blip r:embed="rId2" cstate="print"/>
          <a:srcRect/>
          <a:stretch>
            <a:fillRect/>
          </a:stretch>
        </p:blipFill>
        <p:spPr bwMode="auto">
          <a:xfrm>
            <a:off x="1571604" y="3500438"/>
            <a:ext cx="7215238" cy="3067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92500" lnSpcReduction="10000"/>
          </a:bodyPr>
          <a:lstStyle/>
          <a:p>
            <a:pPr algn="just"/>
            <a:r>
              <a:rPr lang="en-US" dirty="0" smtClean="0"/>
              <a:t>the result will be a voltage rise in one secondary and a decrease in the other. The asymmetry in the core position thus produces a differential voltage </a:t>
            </a:r>
            <a:r>
              <a:rPr lang="en-US" i="1" dirty="0" smtClean="0"/>
              <a:t>E</a:t>
            </a:r>
            <a:r>
              <a:rPr lang="en-US" i="1" baseline="-25000" dirty="0" smtClean="0"/>
              <a:t>0</a:t>
            </a:r>
            <a:r>
              <a:rPr lang="en-US" dirty="0" smtClean="0"/>
              <a:t> which varies linearly with change in the core position (Fig. 4.11). Small residual voltages resulting form certain stray magnetic and capacitance effects may, however, not cancel and the output voltage may not necessarily become zero at the null position. Fig. 4.11 </a:t>
            </a:r>
            <a:r>
              <a:rPr lang="en-US" i="1" dirty="0" smtClean="0"/>
              <a:t>(b) </a:t>
            </a:r>
            <a:r>
              <a:rPr lang="en-US" dirty="0" smtClean="0"/>
              <a:t>represents an enlarged view of the residual voltage when the core is at the null position.</a:t>
            </a:r>
            <a:endParaRPr lang="en-IN" dirty="0" smtClean="0"/>
          </a:p>
          <a:p>
            <a:pPr algn="just"/>
            <a:r>
              <a:rPr lang="en-US" dirty="0" smtClean="0"/>
              <a:t>The differential transformers are available in a broad range of sizes and are widely used for displacement measurement in variety of applications. Some important characteristics and features of the LVDT type of displacement sensors are :</a:t>
            </a:r>
            <a:endParaRPr lang="en-IN" dirty="0" smtClean="0"/>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lnSpcReduction="10000"/>
          </a:bodyPr>
          <a:lstStyle/>
          <a:p>
            <a:pPr algn="just"/>
            <a:r>
              <a:rPr lang="en-US" dirty="0" smtClean="0"/>
              <a:t>simplicity of design, ease of fabrication and installation, rugged and durable construction </a:t>
            </a:r>
            <a:br>
              <a:rPr lang="en-US" dirty="0" smtClean="0"/>
            </a:br>
            <a:r>
              <a:rPr lang="en-US" dirty="0" smtClean="0"/>
              <a:t>* wide range of displacement; displacement ranges available from 2 x 10</a:t>
            </a:r>
            <a:r>
              <a:rPr lang="en-US" baseline="30000" dirty="0" smtClean="0"/>
              <a:t>-4</a:t>
            </a:r>
            <a:r>
              <a:rPr lang="en-US" dirty="0" smtClean="0"/>
              <a:t> m to 0.5 m </a:t>
            </a:r>
            <a:br>
              <a:rPr lang="en-US" dirty="0" smtClean="0"/>
            </a:br>
            <a:r>
              <a:rPr lang="en-US" dirty="0" smtClean="0"/>
              <a:t>* high output, low hysteresis, continuous (infinite) fin </a:t>
            </a:r>
            <a:r>
              <a:rPr lang="en-US" dirty="0" err="1" smtClean="0"/>
              <a:t>ite</a:t>
            </a:r>
            <a:r>
              <a:rPr lang="en-US" dirty="0" smtClean="0"/>
              <a:t>) resolution and linear electrical response</a:t>
            </a:r>
            <a:endParaRPr lang="en-IN" dirty="0" smtClean="0"/>
          </a:p>
          <a:p>
            <a:pPr algn="just"/>
            <a:r>
              <a:rPr lang="en-US" dirty="0" smtClean="0"/>
              <a:t>(linearity better than 0.5%) when actuated by linear mechanical motion</a:t>
            </a:r>
            <a:endParaRPr lang="en-IN" dirty="0" smtClean="0"/>
          </a:p>
          <a:p>
            <a:pPr algn="just"/>
            <a:r>
              <a:rPr lang="en-US" dirty="0" smtClean="0"/>
              <a:t>* negligible operating force and no wear of moving parts</a:t>
            </a:r>
            <a:endParaRPr lang="en-IN" dirty="0" smtClean="0"/>
          </a:p>
          <a:p>
            <a:pPr algn="just"/>
            <a:r>
              <a:rPr lang="en-US" dirty="0" smtClean="0"/>
              <a:t>The device, however, is not particularly sensitive and must be excited with </a:t>
            </a:r>
            <a:r>
              <a:rPr lang="en-US" dirty="0" err="1" smtClean="0"/>
              <a:t>a.c</a:t>
            </a:r>
            <a:r>
              <a:rPr lang="en-US" dirty="0" smtClean="0"/>
              <a:t>. only; excitation frequency 50 Hz to 20 kHz. Input voltage in limited by the current carrying capacity of the primary coil.</a:t>
            </a:r>
            <a:endParaRPr lang="en-IN" dirty="0" smtClean="0"/>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2" cstate="print"/>
          <a:srcRect/>
          <a:stretch>
            <a:fillRect/>
          </a:stretch>
        </p:blipFill>
        <p:spPr bwMode="auto">
          <a:xfrm>
            <a:off x="5143504" y="1357298"/>
            <a:ext cx="2609850" cy="1676400"/>
          </a:xfrm>
          <a:prstGeom prst="rect">
            <a:avLst/>
          </a:prstGeom>
          <a:noFill/>
          <a:ln w="9525">
            <a:noFill/>
            <a:miter lim="800000"/>
            <a:headEnd/>
            <a:tailEnd/>
          </a:ln>
        </p:spPr>
      </p:pic>
      <p:sp>
        <p:nvSpPr>
          <p:cNvPr id="39937" name="Rectangle 1"/>
          <p:cNvSpPr>
            <a:spLocks noChangeArrowheads="1"/>
          </p:cNvSpPr>
          <p:nvPr/>
        </p:nvSpPr>
        <p:spPr bwMode="auto">
          <a:xfrm>
            <a:off x="142844" y="3929066"/>
            <a:ext cx="878687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857224" y="3218191"/>
            <a:ext cx="7500989" cy="461665"/>
          </a:xfrm>
          <a:prstGeom prst="rect">
            <a:avLst/>
          </a:prstGeom>
        </p:spPr>
        <p:txBody>
          <a:bodyPr wrap="square">
            <a:spAutoFit/>
          </a:bodyPr>
          <a:lstStyle/>
          <a:p>
            <a:pPr lvl="0" fontAlgn="base">
              <a:spcBef>
                <a:spcPct val="0"/>
              </a:spcBef>
              <a:spcAft>
                <a:spcPct val="0"/>
              </a:spcAft>
            </a:pPr>
            <a:r>
              <a:rPr lang="en-US" sz="2400" i="1" dirty="0" smtClean="0">
                <a:solidFill>
                  <a:srgbClr val="1C1518"/>
                </a:solidFill>
                <a:latin typeface="Calibri" pitchFamily="34" charset="0"/>
                <a:ea typeface="Calibri" pitchFamily="34" charset="0"/>
                <a:cs typeface="Times New Roman" pitchFamily="18" charset="0"/>
              </a:rPr>
              <a:t>Fig. 4.11 Output voltage </a:t>
            </a:r>
            <a:r>
              <a:rPr lang="en-US" sz="2400" i="1" dirty="0" smtClean="0">
                <a:solidFill>
                  <a:srgbClr val="1C1518"/>
                </a:solidFill>
                <a:latin typeface="Verdana" pitchFamily="34" charset="0"/>
                <a:ea typeface="Calibri" pitchFamily="34" charset="0"/>
                <a:cs typeface="Times New Roman" pitchFamily="18" charset="0"/>
              </a:rPr>
              <a:t>of </a:t>
            </a:r>
            <a:r>
              <a:rPr lang="en-US" sz="2400" i="1" dirty="0" smtClean="0">
                <a:solidFill>
                  <a:srgbClr val="1C1518"/>
                </a:solidFill>
                <a:latin typeface="Calibri" pitchFamily="34" charset="0"/>
                <a:ea typeface="Calibri" pitchFamily="34" charset="0"/>
                <a:cs typeface="Times New Roman" pitchFamily="18" charset="0"/>
              </a:rPr>
              <a:t>LVDT against position of core</a:t>
            </a:r>
            <a:endParaRPr lang="en-US" sz="2400" dirty="0" smtClean="0">
              <a:solidFill>
                <a:prstClr val="white"/>
              </a:solidFill>
              <a:latin typeface="Arial" pitchFamily="34" charset="0"/>
              <a:cs typeface="Arial" pitchFamily="34" charset="0"/>
            </a:endParaRPr>
          </a:p>
        </p:txBody>
      </p:sp>
      <p:sp>
        <p:nvSpPr>
          <p:cNvPr id="14" name="Rectangle 13"/>
          <p:cNvSpPr/>
          <p:nvPr/>
        </p:nvSpPr>
        <p:spPr>
          <a:xfrm>
            <a:off x="357158" y="3643314"/>
            <a:ext cx="8572560" cy="1938992"/>
          </a:xfrm>
          <a:prstGeom prst="rect">
            <a:avLst/>
          </a:prstGeom>
        </p:spPr>
        <p:txBody>
          <a:bodyPr wrap="square">
            <a:spAutoFit/>
          </a:bodyPr>
          <a:lstStyle/>
          <a:p>
            <a:pPr algn="just" fontAlgn="base">
              <a:spcBef>
                <a:spcPct val="0"/>
              </a:spcBef>
              <a:spcAft>
                <a:spcPct val="0"/>
              </a:spcAft>
            </a:pPr>
            <a:r>
              <a:rPr lang="en-US" sz="2400" dirty="0" smtClean="0"/>
              <a:t>Typical measurements are any quantities which can be </a:t>
            </a:r>
            <a:r>
              <a:rPr lang="en-US" sz="2400" dirty="0" err="1" smtClean="0"/>
              <a:t>transduced</a:t>
            </a:r>
            <a:r>
              <a:rPr lang="en-US" sz="2400" dirty="0" smtClean="0"/>
              <a:t> into displacement, </a:t>
            </a:r>
            <a:r>
              <a:rPr lang="en-US" sz="2400" i="1" dirty="0" smtClean="0"/>
              <a:t>e.g. </a:t>
            </a:r>
            <a:r>
              <a:rPr lang="en-US" sz="2400" dirty="0" smtClean="0"/>
              <a:t>pressure, acceleration, vibration, force and liquid level. The disadvantage lies in the area of dynamic measurement as its core is of appreciable mass in comparison to strain gauge.</a:t>
            </a:r>
            <a:endParaRPr lang="en-IN" sz="2400" dirty="0" smtClean="0"/>
          </a:p>
        </p:txBody>
      </p:sp>
      <p:sp>
        <p:nvSpPr>
          <p:cNvPr id="12" name="Content Placeholder 11"/>
          <p:cNvSpPr>
            <a:spLocks noGrp="1"/>
          </p:cNvSpPr>
          <p:nvPr>
            <p:ph idx="1"/>
          </p:nvPr>
        </p:nvSpPr>
        <p:spPr>
          <a:xfrm>
            <a:off x="500034" y="1071546"/>
            <a:ext cx="8229600" cy="4709160"/>
          </a:xfrm>
        </p:spPr>
        <p:txBody>
          <a:bodyPr/>
          <a:lstStyle/>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70000" lnSpcReduction="20000"/>
          </a:bodyPr>
          <a:lstStyle/>
          <a:p>
            <a:pPr algn="just"/>
            <a:r>
              <a:rPr lang="en-US" dirty="0" smtClean="0"/>
              <a:t>Advantages of LVDT:</a:t>
            </a:r>
          </a:p>
          <a:p>
            <a:pPr algn="just"/>
            <a:r>
              <a:rPr lang="en-US" dirty="0" smtClean="0"/>
              <a:t>1. High range: The LVDTs have a very high range for measurement of displacement (1.25 mm to 250 mm)</a:t>
            </a:r>
          </a:p>
          <a:p>
            <a:pPr algn="just"/>
            <a:r>
              <a:rPr lang="en-US" dirty="0" smtClean="0"/>
              <a:t>2. Since there is no physical contact between the movable core and coil structure, the LVDT is a frictionless device. This gives LVDT infinite mechanical life.</a:t>
            </a:r>
          </a:p>
          <a:p>
            <a:pPr algn="just"/>
            <a:r>
              <a:rPr lang="en-US" dirty="0" smtClean="0"/>
              <a:t>3.Immunity from external effects: The separation between LVDT Core and LVDT Coils permits the isolation of media such as pressurized, corrosive or caustic fluids from the coil assembly by a non magnetic barrier imposed between the core and inside of the coil. It makes the hermetic sealing of the coil assembly possible  and eliminates the need for a dynamic seal on the moving member.</a:t>
            </a:r>
          </a:p>
          <a:p>
            <a:pPr algn="just"/>
            <a:r>
              <a:rPr lang="en-US" dirty="0" smtClean="0"/>
              <a:t>4. High input and high </a:t>
            </a:r>
            <a:r>
              <a:rPr lang="en-US" dirty="0" err="1" smtClean="0"/>
              <a:t>sensivity</a:t>
            </a:r>
            <a:r>
              <a:rPr lang="en-US" dirty="0" smtClean="0"/>
              <a:t>: The LVDT gives a high </a:t>
            </a:r>
            <a:r>
              <a:rPr lang="en-US" dirty="0" err="1" smtClean="0"/>
              <a:t>ouput</a:t>
            </a:r>
            <a:r>
              <a:rPr lang="en-US" dirty="0" smtClean="0"/>
              <a:t> and often amplification is not required.</a:t>
            </a:r>
          </a:p>
          <a:p>
            <a:pPr algn="just"/>
            <a:r>
              <a:rPr lang="en-US" dirty="0" smtClean="0"/>
              <a:t>5. Ruggedness: Can tolerate high degree of shock  and vibrations especially when the core is spring loaded.</a:t>
            </a:r>
          </a:p>
          <a:p>
            <a:pPr algn="just"/>
            <a:r>
              <a:rPr lang="en-US" dirty="0" smtClean="0"/>
              <a:t>6. Low hysteresis: LVDTs show a low hysteresis and hence repeatability is excellent under all conditions.</a:t>
            </a:r>
          </a:p>
          <a:p>
            <a:pPr algn="just"/>
            <a:r>
              <a:rPr lang="en-US" dirty="0" smtClean="0"/>
              <a:t>7. Low power consumption: Most LVDT consume power less than 1 W </a:t>
            </a:r>
          </a:p>
          <a:p>
            <a:pPr algn="just"/>
            <a:endParaRPr lang="en-US" dirty="0" smtClean="0"/>
          </a:p>
          <a:p>
            <a:pPr algn="just"/>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29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85000" lnSpcReduction="20000"/>
          </a:bodyPr>
          <a:lstStyle/>
          <a:p>
            <a:pPr algn="just"/>
            <a:r>
              <a:rPr lang="en-US" dirty="0" smtClean="0"/>
              <a:t>Disadvantages of LVDT:</a:t>
            </a:r>
          </a:p>
          <a:p>
            <a:pPr algn="just"/>
            <a:r>
              <a:rPr lang="en-US" dirty="0" smtClean="0"/>
              <a:t>1. Relatively large displacements are required  for appreciable differential output</a:t>
            </a:r>
          </a:p>
          <a:p>
            <a:pPr algn="just"/>
            <a:r>
              <a:rPr lang="en-US" dirty="0" smtClean="0"/>
              <a:t>2. Transducer performance is sometimes affected by vibration.</a:t>
            </a:r>
          </a:p>
          <a:p>
            <a:pPr algn="just"/>
            <a:r>
              <a:rPr lang="en-US" dirty="0" smtClean="0"/>
              <a:t>3. The receiving instrument must be selected to operate on </a:t>
            </a:r>
            <a:r>
              <a:rPr lang="en-US" dirty="0" err="1" smtClean="0"/>
              <a:t>a.c</a:t>
            </a:r>
            <a:r>
              <a:rPr lang="en-US" dirty="0" smtClean="0"/>
              <a:t>. signals or a demodulator must be used if </a:t>
            </a:r>
            <a:r>
              <a:rPr lang="en-US" dirty="0" err="1" smtClean="0"/>
              <a:t>d.c</a:t>
            </a:r>
            <a:r>
              <a:rPr lang="en-US" dirty="0" smtClean="0"/>
              <a:t>. </a:t>
            </a:r>
            <a:r>
              <a:rPr lang="en-US" dirty="0" err="1" smtClean="0"/>
              <a:t>ouput</a:t>
            </a:r>
            <a:r>
              <a:rPr lang="en-US" dirty="0" smtClean="0"/>
              <a:t> is required.</a:t>
            </a:r>
          </a:p>
          <a:p>
            <a:pPr algn="just"/>
            <a:r>
              <a:rPr lang="en-US" dirty="0" smtClean="0"/>
              <a:t>4. The dynamic response is limited mechanically by the mass of the core and electrically by the frequency of output.</a:t>
            </a:r>
          </a:p>
          <a:p>
            <a:pPr algn="just"/>
            <a:r>
              <a:rPr lang="en-US" dirty="0" smtClean="0"/>
              <a:t>5. Temperature affects the performance of the transducer.</a:t>
            </a:r>
          </a:p>
          <a:p>
            <a:pPr algn="just"/>
            <a:r>
              <a:rPr lang="en-US" dirty="0" smtClean="0"/>
              <a:t>Uses and applications: 1. The LVDT can be used in all applications where displacements ranging from fraction of a mm to a few cm have to be measured. The LVDT acting as a primary transducer converts the displacement directly into an electrical output proportional to displacement.</a:t>
            </a:r>
          </a:p>
          <a:p>
            <a:pPr algn="just"/>
            <a:r>
              <a:rPr lang="en-US" dirty="0" smtClean="0"/>
              <a:t>2. Acting as a secondary transducer, it can be used as a device to measure force, weight and pressure etc.</a:t>
            </a:r>
          </a:p>
          <a:p>
            <a:endParaRPr lang="en-US" dirty="0" smtClean="0"/>
          </a:p>
          <a:p>
            <a:endParaRPr lang="en-US" dirty="0" smtClean="0"/>
          </a:p>
          <a:p>
            <a:pPr algn="just"/>
            <a:endParaRPr lang="en-US" dirty="0" smtClean="0"/>
          </a:p>
          <a:p>
            <a:pPr algn="just"/>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a:bodyPr>
          <a:lstStyle/>
          <a:p>
            <a:pPr algn="just"/>
            <a:r>
              <a:rPr lang="en-US" sz="2400" dirty="0" smtClean="0"/>
              <a:t>The resistance elements in common use are wire wound because that gives sufficiently high resistance value in small space. </a:t>
            </a:r>
          </a:p>
          <a:p>
            <a:pPr algn="just"/>
            <a:endParaRPr lang="en-US" sz="2400" dirty="0" smtClean="0"/>
          </a:p>
          <a:p>
            <a:pPr algn="just"/>
            <a:endParaRPr lang="en-US" sz="2400" i="1" dirty="0" smtClean="0"/>
          </a:p>
          <a:p>
            <a:pPr algn="just"/>
            <a:endParaRPr lang="en-US" sz="2400" i="1" dirty="0" smtClean="0"/>
          </a:p>
          <a:p>
            <a:pPr algn="just"/>
            <a:endParaRPr lang="en-US" sz="2400" i="1" dirty="0" smtClean="0"/>
          </a:p>
          <a:p>
            <a:pPr algn="just"/>
            <a:endParaRPr lang="en-US" sz="2400" i="1" dirty="0" smtClean="0"/>
          </a:p>
          <a:p>
            <a:pPr algn="just"/>
            <a:endParaRPr lang="en-US" sz="2400" i="1" dirty="0" smtClean="0"/>
          </a:p>
          <a:p>
            <a:pPr algn="just"/>
            <a:endParaRPr lang="en-US" sz="2400" i="1" dirty="0" smtClean="0"/>
          </a:p>
          <a:p>
            <a:pPr algn="just"/>
            <a:endParaRPr lang="en-US" sz="2400" i="1" dirty="0" smtClean="0"/>
          </a:p>
          <a:p>
            <a:pPr algn="just"/>
            <a:r>
              <a:rPr lang="en-US" sz="2400" i="1" dirty="0" smtClean="0"/>
              <a:t>Fig. 4.2 (b) Rotary motion potentiometer schematics</a:t>
            </a:r>
            <a:endParaRPr lang="en-IN" sz="2400" dirty="0" smtClean="0"/>
          </a:p>
          <a:p>
            <a:pPr algn="just"/>
            <a:endParaRPr lang="en-IN" sz="2400" dirty="0" smtClean="0"/>
          </a:p>
          <a:p>
            <a:pPr algn="just"/>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a:t>
            </a:fld>
            <a:endParaRPr lang="en-IN"/>
          </a:p>
        </p:txBody>
      </p:sp>
      <p:pic>
        <p:nvPicPr>
          <p:cNvPr id="8" name="Picture 7"/>
          <p:cNvPicPr/>
          <p:nvPr/>
        </p:nvPicPr>
        <p:blipFill>
          <a:blip r:embed="rId2" cstate="print">
            <a:lum bright="10000"/>
          </a:blip>
          <a:srcRect/>
          <a:stretch>
            <a:fillRect/>
          </a:stretch>
        </p:blipFill>
        <p:spPr bwMode="auto">
          <a:xfrm>
            <a:off x="857224" y="2000240"/>
            <a:ext cx="7429552" cy="307183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85000" lnSpcReduction="10000"/>
          </a:bodyPr>
          <a:lstStyle/>
          <a:p>
            <a:r>
              <a:rPr lang="en-US" dirty="0" smtClean="0"/>
              <a:t>Capacitive </a:t>
            </a:r>
            <a:r>
              <a:rPr lang="en-US" dirty="0" err="1" smtClean="0"/>
              <a:t>transducers:A</a:t>
            </a:r>
            <a:r>
              <a:rPr lang="en-US" dirty="0" smtClean="0"/>
              <a:t> capacitor comprises two or more metal plate conductors separated by an insulator. As voltage is applied across the plates, equal and opposite electric charges are generated on the plates. Capacitance is defined as the ratio of the charges to the applied voltage and for a parallel plate capacitor is given by </a:t>
            </a:r>
          </a:p>
          <a:p>
            <a:pPr algn="just"/>
            <a:r>
              <a:rPr lang="en-US" i="1" dirty="0" smtClean="0"/>
              <a:t>C </a:t>
            </a:r>
            <a:r>
              <a:rPr lang="en-US" dirty="0" smtClean="0"/>
              <a:t>= €</a:t>
            </a:r>
            <a:r>
              <a:rPr lang="en-US" baseline="-25000" dirty="0" smtClean="0"/>
              <a:t>0</a:t>
            </a:r>
            <a:r>
              <a:rPr lang="en-US" dirty="0" smtClean="0"/>
              <a:t> €r </a:t>
            </a:r>
            <a:r>
              <a:rPr lang="en-US" i="1" dirty="0" smtClean="0"/>
              <a:t>- A</a:t>
            </a:r>
            <a:r>
              <a:rPr lang="en-US" i="1" baseline="30000" dirty="0" smtClean="0"/>
              <a:t> </a:t>
            </a:r>
            <a:r>
              <a:rPr lang="en-US" i="1" dirty="0" smtClean="0"/>
              <a:t>(N – </a:t>
            </a:r>
            <a:r>
              <a:rPr lang="en-US" dirty="0" smtClean="0"/>
              <a:t>1)/t  farads</a:t>
            </a:r>
          </a:p>
          <a:p>
            <a:r>
              <a:rPr lang="en-US" dirty="0" smtClean="0"/>
              <a:t>where	A = overlapping or effective area between plates (m</a:t>
            </a:r>
            <a:r>
              <a:rPr lang="en-US" baseline="30000" dirty="0" smtClean="0"/>
              <a:t>2</a:t>
            </a:r>
            <a:r>
              <a:rPr lang="en-US" dirty="0" smtClean="0"/>
              <a:t>),</a:t>
            </a:r>
            <a:endParaRPr lang="en-IN" dirty="0" smtClean="0"/>
          </a:p>
          <a:p>
            <a:r>
              <a:rPr lang="en-US" dirty="0" smtClean="0"/>
              <a:t>t = distance between plates (m),</a:t>
            </a:r>
            <a:endParaRPr lang="en-IN" dirty="0" smtClean="0"/>
          </a:p>
          <a:p>
            <a:r>
              <a:rPr lang="en-US" i="1" dirty="0" smtClean="0"/>
              <a:t>N = </a:t>
            </a:r>
            <a:r>
              <a:rPr lang="en-US" dirty="0" smtClean="0"/>
              <a:t>number of capacitor plates,</a:t>
            </a:r>
            <a:endParaRPr lang="en-IN" dirty="0" smtClean="0"/>
          </a:p>
          <a:p>
            <a:r>
              <a:rPr lang="en-US" dirty="0" smtClean="0"/>
              <a:t>€ </a:t>
            </a:r>
            <a:r>
              <a:rPr lang="en-US" baseline="-25000" dirty="0" smtClean="0"/>
              <a:t>0</a:t>
            </a:r>
            <a:r>
              <a:rPr lang="en-US" dirty="0" smtClean="0"/>
              <a:t> = permittivity of free space = 8.854 x 10</a:t>
            </a:r>
            <a:r>
              <a:rPr lang="en-US" baseline="30000" dirty="0" smtClean="0"/>
              <a:t>-</a:t>
            </a:r>
            <a:r>
              <a:rPr lang="en-US" dirty="0" smtClean="0"/>
              <a:t>'</a:t>
            </a:r>
            <a:r>
              <a:rPr lang="en-US" baseline="30000" dirty="0" smtClean="0"/>
              <a:t>2</a:t>
            </a:r>
            <a:r>
              <a:rPr lang="en-US" dirty="0" smtClean="0"/>
              <a:t> F/m</a:t>
            </a:r>
            <a:endParaRPr lang="en-IN" dirty="0" smtClean="0"/>
          </a:p>
          <a:p>
            <a:r>
              <a:rPr lang="en-US" dirty="0" smtClean="0"/>
              <a:t>€r = relative permittivity (or dielectric constant) of the material between the plates.</a:t>
            </a:r>
            <a:endParaRPr lang="en-IN" dirty="0" smtClean="0"/>
          </a:p>
          <a:p>
            <a:r>
              <a:rPr lang="en-US" dirty="0" smtClean="0"/>
              <a:t>The value of €r depends upon the insulator material and for air €r = 1</a:t>
            </a:r>
            <a:endParaRPr lang="en-IN" dirty="0" smtClean="0"/>
          </a:p>
          <a:p>
            <a:pPr algn="just"/>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85000" lnSpcReduction="10000"/>
          </a:bodyPr>
          <a:lstStyle/>
          <a:p>
            <a:r>
              <a:rPr lang="en-US" dirty="0" smtClean="0"/>
              <a:t>For a cylindrical capacitor, the capacitance is</a:t>
            </a:r>
          </a:p>
          <a:p>
            <a:endParaRPr lang="en-US" dirty="0" smtClean="0"/>
          </a:p>
          <a:p>
            <a:endParaRPr lang="en-US" dirty="0" smtClean="0"/>
          </a:p>
          <a:p>
            <a:endParaRPr lang="en-US" dirty="0" smtClean="0"/>
          </a:p>
          <a:p>
            <a:endParaRPr lang="en-US" dirty="0" smtClean="0"/>
          </a:p>
          <a:p>
            <a:r>
              <a:rPr lang="en-US" dirty="0" smtClean="0"/>
              <a:t>r</a:t>
            </a:r>
            <a:r>
              <a:rPr lang="en-US" baseline="-25000" dirty="0" smtClean="0"/>
              <a:t>2</a:t>
            </a:r>
            <a:r>
              <a:rPr lang="en-US" dirty="0" smtClean="0"/>
              <a:t>= radius of outer cylindrical conductor (m).</a:t>
            </a:r>
          </a:p>
          <a:p>
            <a:r>
              <a:rPr lang="en-US" dirty="0" smtClean="0"/>
              <a:t>A capacitive pick up operates on the principle of a variation in capacitance produced by the physical quantity being measured. The capacitance can be made to vary by changing either the relative permittivity (dielectric constant) €,. , the effective area </a:t>
            </a:r>
            <a:r>
              <a:rPr lang="en-US" i="1" dirty="0" smtClean="0"/>
              <a:t>A, </a:t>
            </a:r>
            <a:r>
              <a:rPr lang="en-US" dirty="0" smtClean="0"/>
              <a:t>or the distance between the plates </a:t>
            </a:r>
            <a:r>
              <a:rPr lang="en-US" i="1" dirty="0" smtClean="0"/>
              <a:t>t. </a:t>
            </a:r>
            <a:r>
              <a:rPr lang="en-US" dirty="0" smtClean="0"/>
              <a:t>The mechanical displacement is generally measured by noting the change in capacitance brought about by either change in area or by change in distance between the plates. The change in dielectric is used to measure changes in liquid or gas levels.</a:t>
            </a:r>
            <a:endParaRPr lang="en-IN" dirty="0" smtClean="0"/>
          </a:p>
          <a:p>
            <a:endParaRPr lang="en-IN" dirty="0" smtClean="0"/>
          </a:p>
          <a:p>
            <a:endParaRPr lang="en-US" dirty="0" smtClean="0"/>
          </a:p>
        </p:txBody>
      </p:sp>
      <p:pic>
        <p:nvPicPr>
          <p:cNvPr id="1030" name="Picture 6" descr="C:\Users\Compaq\Desktop\MyScan\photo401.jpg"/>
          <p:cNvPicPr>
            <a:picLocks noChangeAspect="1" noChangeArrowheads="1"/>
          </p:cNvPicPr>
          <p:nvPr/>
        </p:nvPicPr>
        <p:blipFill>
          <a:blip r:embed="rId2" cstate="print"/>
          <a:srcRect/>
          <a:stretch>
            <a:fillRect/>
          </a:stretch>
        </p:blipFill>
        <p:spPr bwMode="auto">
          <a:xfrm>
            <a:off x="500034" y="1214422"/>
            <a:ext cx="7929618" cy="15668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a:bodyPr>
          <a:lstStyle/>
          <a:p>
            <a:endParaRPr lang="en-US" dirty="0" smtClean="0"/>
          </a:p>
          <a:p>
            <a:endParaRPr lang="en-US" dirty="0" smtClean="0"/>
          </a:p>
          <a:p>
            <a:endParaRPr lang="en-US" dirty="0" smtClean="0"/>
          </a:p>
          <a:p>
            <a:endParaRPr lang="en-US" dirty="0" smtClean="0"/>
          </a:p>
          <a:p>
            <a:endParaRPr lang="en-IN" dirty="0" smtClean="0"/>
          </a:p>
          <a:p>
            <a:endParaRPr lang="en-US" dirty="0" smtClean="0"/>
          </a:p>
        </p:txBody>
      </p:sp>
      <p:pic>
        <p:nvPicPr>
          <p:cNvPr id="10" name="Picture 9"/>
          <p:cNvPicPr/>
          <p:nvPr/>
        </p:nvPicPr>
        <p:blipFill>
          <a:blip r:embed="rId2" cstate="print"/>
          <a:srcRect/>
          <a:stretch>
            <a:fillRect/>
          </a:stretch>
        </p:blipFill>
        <p:spPr bwMode="auto">
          <a:xfrm>
            <a:off x="1785918" y="3643314"/>
            <a:ext cx="5219700" cy="2057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643042" y="1500174"/>
            <a:ext cx="4678362" cy="172243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92500" lnSpcReduction="10000"/>
          </a:bodyPr>
          <a:lstStyle/>
          <a:p>
            <a:r>
              <a:rPr lang="en-US" i="1" dirty="0" smtClean="0"/>
              <a:t>Fig. 4.12 Capacitance transducer: area change on previous slide.</a:t>
            </a:r>
            <a:endParaRPr lang="en-IN" dirty="0" smtClean="0"/>
          </a:p>
          <a:p>
            <a:pPr algn="just"/>
            <a:r>
              <a:rPr lang="en-US" dirty="0" smtClean="0"/>
              <a:t>Fig. 4.12 represents the elementary diagrams of the two arrangements of a capacitance transducer where capacitance change occurs because of change in the area of plates. Since capacitance is directly proportional to the effective area of the plates, response of such a system is linear.</a:t>
            </a:r>
            <a:endParaRPr lang="en-IN" dirty="0" smtClean="0"/>
          </a:p>
          <a:p>
            <a:pPr algn="just"/>
            <a:r>
              <a:rPr lang="en-US" dirty="0" smtClean="0"/>
              <a:t>Fig. 4.13 represents the basic form of a capacitance transducer utilizing the effect of change of capacitance with changes in distance between the two plates. One is a fixed plate and the displacement to be measured is applied to the other plate which is moving. Since capacitance varies inversely as the distance between the plates, the response of this transducer is not linear.</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i="1" dirty="0" smtClean="0"/>
          </a:p>
          <a:p>
            <a:r>
              <a:rPr lang="en-US" i="1" dirty="0" smtClean="0"/>
              <a:t>Fig. 4.13 Capacitance transducer : change in distance between the plates</a:t>
            </a:r>
            <a:endParaRPr lang="en-IN" dirty="0" smtClean="0"/>
          </a:p>
          <a:p>
            <a:r>
              <a:rPr lang="en-US" dirty="0" smtClean="0"/>
              <a:t>In a differential capacitor, let the normal position of the central plate be represented by a line as shown in Fig. 4.14. The capacitances C1 and </a:t>
            </a:r>
            <a:r>
              <a:rPr lang="en-US" i="1" dirty="0" smtClean="0"/>
              <a:t>C2 </a:t>
            </a:r>
            <a:r>
              <a:rPr lang="en-US" dirty="0" smtClean="0"/>
              <a:t>are then identical, </a:t>
            </a:r>
            <a:r>
              <a:rPr lang="en-US" i="1" dirty="0" smtClean="0"/>
              <a:t>i.e.,</a:t>
            </a:r>
            <a:endParaRPr lang="en-IN" dirty="0" smtClean="0"/>
          </a:p>
          <a:p>
            <a:endParaRPr lang="en-IN" dirty="0"/>
          </a:p>
        </p:txBody>
      </p:sp>
      <p:pic>
        <p:nvPicPr>
          <p:cNvPr id="7" name="Picture 6"/>
          <p:cNvPicPr/>
          <p:nvPr/>
        </p:nvPicPr>
        <p:blipFill>
          <a:blip r:embed="rId2" cstate="print"/>
          <a:srcRect/>
          <a:stretch>
            <a:fillRect/>
          </a:stretch>
        </p:blipFill>
        <p:spPr bwMode="auto">
          <a:xfrm>
            <a:off x="428596" y="857232"/>
            <a:ext cx="8286808" cy="29273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a:bodyPr>
          <a:lstStyle/>
          <a:p>
            <a:pPr lvl="4">
              <a:buNone/>
            </a:pPr>
            <a:r>
              <a:rPr lang="en-US" dirty="0" smtClean="0"/>
              <a:t>                                                 </a:t>
            </a:r>
          </a:p>
          <a:p>
            <a:pPr lvl="4">
              <a:buNone/>
            </a:pPr>
            <a:r>
              <a:rPr lang="en-US" dirty="0" smtClean="0"/>
              <a:t>4.11 </a:t>
            </a:r>
          </a:p>
          <a:p>
            <a:pPr lvl="4">
              <a:buNone/>
            </a:pPr>
            <a:r>
              <a:rPr lang="en-US" dirty="0" smtClean="0"/>
              <a:t> 							</a:t>
            </a:r>
          </a:p>
          <a:p>
            <a:endParaRPr lang="en-US" dirty="0" smtClean="0"/>
          </a:p>
          <a:p>
            <a:endParaRPr lang="en-US" dirty="0" smtClean="0"/>
          </a:p>
          <a:p>
            <a:endParaRPr lang="en-US" dirty="0" smtClean="0"/>
          </a:p>
          <a:p>
            <a:r>
              <a:rPr lang="en-US" i="1" dirty="0" smtClean="0"/>
              <a:t>  4.11                                 Fig. 4.14 Differential capacitor</a:t>
            </a:r>
            <a:endParaRPr lang="en-IN" dirty="0" smtClean="0"/>
          </a:p>
          <a:p>
            <a:r>
              <a:rPr lang="en-US" dirty="0" smtClean="0"/>
              <a:t>When the central plate is displaced parallel to itself through a distance x, the capacitances are :</a:t>
            </a:r>
          </a:p>
          <a:p>
            <a:endParaRPr lang="en-US" dirty="0" smtClean="0"/>
          </a:p>
          <a:p>
            <a:endParaRPr lang="en-US" dirty="0" smtClean="0"/>
          </a:p>
          <a:p>
            <a:r>
              <a:rPr lang="en-US" dirty="0" smtClean="0"/>
              <a:t>                         4.12</a:t>
            </a:r>
          </a:p>
          <a:p>
            <a:endParaRPr lang="en-IN" dirty="0"/>
          </a:p>
        </p:txBody>
      </p:sp>
      <p:pic>
        <p:nvPicPr>
          <p:cNvPr id="7" name="Picture 6"/>
          <p:cNvPicPr/>
          <p:nvPr/>
        </p:nvPicPr>
        <p:blipFill>
          <a:blip r:embed="rId2" cstate="print"/>
          <a:srcRect/>
          <a:stretch>
            <a:fillRect/>
          </a:stretch>
        </p:blipFill>
        <p:spPr bwMode="auto">
          <a:xfrm>
            <a:off x="1357290" y="928670"/>
            <a:ext cx="3429024" cy="1643074"/>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5715008" y="857232"/>
            <a:ext cx="2863850" cy="2203450"/>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642910" y="5000636"/>
            <a:ext cx="6643734" cy="43489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a:bodyPr>
          <a:lstStyle/>
          <a:p>
            <a:r>
              <a:rPr lang="en-US" dirty="0" smtClean="0"/>
              <a:t>For an alternating voltage </a:t>
            </a:r>
            <a:r>
              <a:rPr lang="en-US" i="1" dirty="0" smtClean="0"/>
              <a:t>E </a:t>
            </a:r>
            <a:r>
              <a:rPr lang="en-US" dirty="0" smtClean="0"/>
              <a:t>applied between the terminals 1 and 2, the voltages across C, and </a:t>
            </a:r>
            <a:r>
              <a:rPr lang="en-US" i="1" dirty="0" smtClean="0"/>
              <a:t>C, </a:t>
            </a:r>
            <a:r>
              <a:rPr lang="en-US" dirty="0" smtClean="0"/>
              <a:t>are given by :</a:t>
            </a:r>
          </a:p>
          <a:p>
            <a:endParaRPr lang="en-US" dirty="0" smtClean="0"/>
          </a:p>
          <a:p>
            <a:endParaRPr lang="en-US" dirty="0" smtClean="0"/>
          </a:p>
          <a:p>
            <a:r>
              <a:rPr lang="en-US" dirty="0" smtClean="0"/>
              <a:t>When the output from the terminal pairs 1 and 3, and 2 and 3 is fed into a differential measurement circuit, the voltage difference would be recorded.</a:t>
            </a:r>
            <a:endParaRPr lang="en-IN" dirty="0" smtClean="0"/>
          </a:p>
          <a:p>
            <a:endParaRPr lang="en-US" dirty="0" smtClean="0"/>
          </a:p>
          <a:p>
            <a:endParaRPr lang="en-US" dirty="0" smtClean="0"/>
          </a:p>
          <a:p>
            <a:r>
              <a:rPr lang="en-US" dirty="0" smtClean="0"/>
              <a:t>The voltage difference is a linear function of the displacement of the middle plate.</a:t>
            </a:r>
            <a:endParaRPr lang="en-IN" dirty="0" smtClean="0"/>
          </a:p>
          <a:p>
            <a:endParaRPr lang="en-IN" dirty="0"/>
          </a:p>
        </p:txBody>
      </p:sp>
      <p:pic>
        <p:nvPicPr>
          <p:cNvPr id="7" name="Picture 6"/>
          <p:cNvPicPr/>
          <p:nvPr/>
        </p:nvPicPr>
        <p:blipFill>
          <a:blip r:embed="rId2" cstate="print"/>
          <a:srcRect/>
          <a:stretch>
            <a:fillRect/>
          </a:stretch>
        </p:blipFill>
        <p:spPr bwMode="auto">
          <a:xfrm>
            <a:off x="1500166" y="2071678"/>
            <a:ext cx="5572164" cy="1095374"/>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1785918" y="4572008"/>
            <a:ext cx="4714908" cy="85725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42844" y="714356"/>
            <a:ext cx="9001156" cy="5929354"/>
          </a:xfrm>
        </p:spPr>
        <p:txBody>
          <a:bodyPr>
            <a:normAutofit fontScale="85000" lnSpcReduction="20000"/>
          </a:bodyPr>
          <a:lstStyle/>
          <a:p>
            <a:pPr algn="just"/>
            <a:r>
              <a:rPr lang="en-US" dirty="0" smtClean="0"/>
              <a:t>Capacitance transducers can detect displacements as small as 2.5 x 10</a:t>
            </a:r>
            <a:r>
              <a:rPr lang="en-US" baseline="30000" dirty="0" smtClean="0"/>
              <a:t>-6</a:t>
            </a:r>
            <a:r>
              <a:rPr lang="en-US" dirty="0" smtClean="0"/>
              <a:t> m and produce a measurable signal. Parallel plate capacitance transducers have the advantages of easy fabrication, excellent high frequency response, good linearity output, ability to measure static and dynamic quantities and a relatively low initial and maintenance cost.</a:t>
            </a:r>
            <a:endParaRPr lang="en-IN" dirty="0" smtClean="0"/>
          </a:p>
          <a:p>
            <a:pPr algn="just"/>
            <a:r>
              <a:rPr lang="en-US" dirty="0" smtClean="0"/>
              <a:t>Example 4.4 The 3 cm region between the two plates of a parallel plate capacitor is filled by two dielectric layers :</a:t>
            </a:r>
            <a:endParaRPr lang="en-IN" dirty="0" smtClean="0"/>
          </a:p>
          <a:p>
            <a:pPr lvl="0" algn="just" fontAlgn="base"/>
            <a:r>
              <a:rPr lang="en-US" dirty="0" smtClean="0"/>
              <a:t>a) 1 cm thick with dielectric constant 5, and</a:t>
            </a:r>
            <a:endParaRPr lang="en-IN" dirty="0" smtClean="0"/>
          </a:p>
          <a:p>
            <a:pPr lvl="0" algn="just" fontAlgn="base"/>
            <a:r>
              <a:rPr lang="en-US" dirty="0" smtClean="0"/>
              <a:t>b)2 cm thick with dielectric constant 10.</a:t>
            </a:r>
            <a:endParaRPr lang="en-IN" dirty="0" smtClean="0"/>
          </a:p>
          <a:p>
            <a:pPr algn="just"/>
            <a:r>
              <a:rPr lang="en-US" dirty="0" smtClean="0"/>
              <a:t>What would be the relative permittivity (dielectric constant) of a material which gives the same capacitance if it completely fills the region between the plates ?	•</a:t>
            </a:r>
            <a:endParaRPr lang="en-IN" dirty="0" smtClean="0"/>
          </a:p>
          <a:p>
            <a:pPr algn="just"/>
            <a:r>
              <a:rPr lang="en-US" dirty="0" smtClean="0"/>
              <a:t>Solution : For a multiple parallel plate capacitor with space between adjacent plates filled with different materials having dielectric constants </a:t>
            </a:r>
            <a:r>
              <a:rPr lang="en-IN" dirty="0" smtClean="0"/>
              <a:t>Ɛ</a:t>
            </a:r>
            <a:r>
              <a:rPr lang="en-IN" baseline="-25000" dirty="0" smtClean="0"/>
              <a:t>r1</a:t>
            </a:r>
            <a:r>
              <a:rPr lang="en-IN" dirty="0" smtClean="0"/>
              <a:t>, Ɛ</a:t>
            </a:r>
            <a:r>
              <a:rPr lang="en-IN" baseline="-25000" dirty="0" smtClean="0"/>
              <a:t>r2</a:t>
            </a:r>
            <a:r>
              <a:rPr lang="en-IN" dirty="0" smtClean="0"/>
              <a:t>, Ɛ</a:t>
            </a:r>
            <a:r>
              <a:rPr lang="en-IN" baseline="-25000" dirty="0" smtClean="0"/>
              <a:t>r3</a:t>
            </a:r>
            <a:r>
              <a:rPr lang="en-IN" dirty="0" smtClean="0"/>
              <a:t>, ------, </a:t>
            </a:r>
            <a:r>
              <a:rPr lang="en-US" dirty="0" smtClean="0"/>
              <a:t> and having</a:t>
            </a:r>
            <a:endParaRPr lang="en-IN" dirty="0" smtClean="0"/>
          </a:p>
          <a:p>
            <a:pPr algn="just"/>
            <a:r>
              <a:rPr lang="en-US" dirty="0" smtClean="0"/>
              <a:t>respective distances t</a:t>
            </a:r>
            <a:r>
              <a:rPr lang="en-US" baseline="-25000" dirty="0" smtClean="0"/>
              <a:t>1</a:t>
            </a:r>
            <a:r>
              <a:rPr lang="en-US" dirty="0" smtClean="0"/>
              <a:t> t</a:t>
            </a:r>
            <a:r>
              <a:rPr lang="en-US" baseline="-25000" dirty="0" smtClean="0"/>
              <a:t>2</a:t>
            </a:r>
            <a:r>
              <a:rPr lang="en-US" dirty="0" smtClean="0"/>
              <a:t>, t</a:t>
            </a:r>
            <a:r>
              <a:rPr lang="en-US" baseline="-25000" dirty="0" smtClean="0"/>
              <a:t>3,-----</a:t>
            </a:r>
            <a:r>
              <a:rPr lang="en-US" dirty="0" smtClean="0"/>
              <a:t>	, we have :</a:t>
            </a:r>
            <a:endParaRPr lang="en-IN" dirty="0" smtClean="0"/>
          </a:p>
          <a:p>
            <a:endParaRPr lang="en-US" dirty="0" smtClean="0"/>
          </a:p>
          <a:p>
            <a:endParaRPr lang="en-US" dirty="0" smtClean="0"/>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14282" y="785794"/>
            <a:ext cx="8472518" cy="5523566"/>
          </a:xfrm>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Solution: Before application of pressure:</a:t>
            </a:r>
          </a:p>
          <a:p>
            <a:r>
              <a:rPr lang="en-IN" dirty="0" smtClean="0"/>
              <a:t>C</a:t>
            </a:r>
            <a:r>
              <a:rPr lang="en-IN" baseline="-25000" dirty="0" smtClean="0"/>
              <a:t>1 </a:t>
            </a:r>
            <a:r>
              <a:rPr lang="en-IN" dirty="0" smtClean="0"/>
              <a:t>= Ɛ</a:t>
            </a:r>
            <a:r>
              <a:rPr lang="en-IN" baseline="-25000" dirty="0" smtClean="0"/>
              <a:t>0 </a:t>
            </a:r>
            <a:r>
              <a:rPr lang="en-IN" dirty="0" err="1" smtClean="0"/>
              <a:t>Ɛ</a:t>
            </a:r>
            <a:r>
              <a:rPr lang="en-IN" baseline="-25000" dirty="0" err="1" smtClean="0"/>
              <a:t>r</a:t>
            </a:r>
            <a:r>
              <a:rPr lang="en-IN" baseline="-25000" dirty="0" smtClean="0"/>
              <a:t> </a:t>
            </a:r>
            <a:r>
              <a:rPr lang="en-IN" dirty="0" smtClean="0"/>
              <a:t>A/r</a:t>
            </a:r>
            <a:r>
              <a:rPr lang="en-IN" baseline="-25000" dirty="0" smtClean="0"/>
              <a:t>1</a:t>
            </a:r>
            <a:endParaRPr lang="en-IN" dirty="0" smtClean="0"/>
          </a:p>
          <a:p>
            <a:endParaRPr lang="en-IN" dirty="0"/>
          </a:p>
        </p:txBody>
      </p:sp>
      <p:pic>
        <p:nvPicPr>
          <p:cNvPr id="3077" name="Picture 5"/>
          <p:cNvPicPr>
            <a:picLocks noChangeAspect="1" noChangeArrowheads="1"/>
          </p:cNvPicPr>
          <p:nvPr/>
        </p:nvPicPr>
        <p:blipFill>
          <a:blip r:embed="rId2" cstate="print"/>
          <a:srcRect/>
          <a:stretch>
            <a:fillRect/>
          </a:stretch>
        </p:blipFill>
        <p:spPr bwMode="auto">
          <a:xfrm>
            <a:off x="357158" y="857232"/>
            <a:ext cx="8786842" cy="42640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39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Grp="1" noChangeAspect="1" noChangeArrowheads="1"/>
          </p:cNvPicPr>
          <p:nvPr>
            <p:ph idx="1"/>
          </p:nvPr>
        </p:nvPicPr>
        <p:blipFill>
          <a:blip r:embed="rId2" cstate="print"/>
          <a:srcRect/>
          <a:stretch>
            <a:fillRect/>
          </a:stretch>
        </p:blipFill>
        <p:spPr bwMode="auto">
          <a:xfrm>
            <a:off x="357158" y="824369"/>
            <a:ext cx="8501122" cy="581931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lnSpcReduction="10000"/>
          </a:bodyPr>
          <a:lstStyle/>
          <a:p>
            <a:pPr algn="just"/>
            <a:r>
              <a:rPr lang="en-US" sz="2400" dirty="0" smtClean="0"/>
              <a:t>Typical single turn wire-wound pots are 5 cm in diameter, have a power rating up to 5 W and a total resistance between 100 </a:t>
            </a:r>
            <a:r>
              <a:rPr lang="el-GR" sz="2400" dirty="0" smtClean="0"/>
              <a:t>Ω</a:t>
            </a:r>
            <a:r>
              <a:rPr lang="en-US" sz="2400" dirty="0" smtClean="0"/>
              <a:t> and 100 k </a:t>
            </a:r>
            <a:r>
              <a:rPr lang="el-GR" sz="2400" dirty="0" smtClean="0"/>
              <a:t>Ω</a:t>
            </a:r>
            <a:r>
              <a:rPr lang="en-US" sz="2400" dirty="0" smtClean="0"/>
              <a:t> .</a:t>
            </a:r>
            <a:r>
              <a:rPr lang="en-US" sz="2400" i="1" dirty="0" smtClean="0"/>
              <a:t> </a:t>
            </a:r>
            <a:r>
              <a:rPr lang="en-US" sz="2400" dirty="0" smtClean="0"/>
              <a:t>The potentiometer forms a part of a bridge circuit whose output voltage is altered by the position of the slider. The output voltage is a linear function of the input displacement, </a:t>
            </a:r>
            <a:r>
              <a:rPr lang="en-US" sz="2400" i="1" dirty="0" smtClean="0"/>
              <a:t>i.e., </a:t>
            </a:r>
            <a:r>
              <a:rPr lang="en-US" sz="2400" dirty="0" smtClean="0"/>
              <a:t>travel of the sliding arm (wiper) provided the measuring device has a resistance much greater than the </a:t>
            </a:r>
            <a:r>
              <a:rPr lang="en-US" sz="2400" dirty="0" err="1" smtClean="0"/>
              <a:t>potentiometric</a:t>
            </a:r>
            <a:r>
              <a:rPr lang="en-US" sz="2400" dirty="0" smtClean="0"/>
              <a:t> resistance. The input excitation voltage is limited by the dissipating wattage which causes the temperature of the winding wire to rise to a specified level. This voltage level depends upon the cooling conditions, the thermal characteristics of the potentiometer wire, the transducer housing design, and is generally prescribed by the relation.</a:t>
            </a:r>
            <a:endParaRPr lang="en-IN" sz="2400" dirty="0" smtClean="0"/>
          </a:p>
          <a:p>
            <a:r>
              <a:rPr lang="en-US" sz="2400" dirty="0" smtClean="0"/>
              <a:t>Vs =</a:t>
            </a:r>
            <a:r>
              <a:rPr lang="en-IN" sz="2400" dirty="0" smtClean="0"/>
              <a:t> </a:t>
            </a:r>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a:t>
            </a:fld>
            <a:endParaRPr lang="en-IN"/>
          </a:p>
        </p:txBody>
      </p:sp>
      <p:pic>
        <p:nvPicPr>
          <p:cNvPr id="7" name="Picture 6"/>
          <p:cNvPicPr/>
          <p:nvPr/>
        </p:nvPicPr>
        <p:blipFill>
          <a:blip r:embed="rId2" cstate="print">
            <a:lum bright="10000"/>
          </a:blip>
          <a:srcRect/>
          <a:stretch>
            <a:fillRect/>
          </a:stretch>
        </p:blipFill>
        <p:spPr bwMode="auto">
          <a:xfrm>
            <a:off x="1643042" y="5786454"/>
            <a:ext cx="890590" cy="3429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Grp="1" noChangeAspect="1" noChangeArrowheads="1"/>
          </p:cNvPicPr>
          <p:nvPr>
            <p:ph idx="1"/>
          </p:nvPr>
        </p:nvPicPr>
        <p:blipFill>
          <a:blip r:embed="rId2" cstate="print"/>
          <a:srcRect/>
          <a:stretch>
            <a:fillRect/>
          </a:stretch>
        </p:blipFill>
        <p:spPr bwMode="auto">
          <a:xfrm>
            <a:off x="285720" y="642938"/>
            <a:ext cx="8858280" cy="566578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Grp="1" noChangeAspect="1" noChangeArrowheads="1"/>
          </p:cNvPicPr>
          <p:nvPr>
            <p:ph idx="1"/>
          </p:nvPr>
        </p:nvPicPr>
        <p:blipFill>
          <a:blip r:embed="rId3" cstate="print"/>
          <a:srcRect/>
          <a:stretch>
            <a:fillRect/>
          </a:stretch>
        </p:blipFill>
        <p:spPr bwMode="auto">
          <a:xfrm>
            <a:off x="428596" y="857250"/>
            <a:ext cx="8715404" cy="550068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642918"/>
            <a:ext cx="8401080" cy="5666442"/>
          </a:xfrm>
        </p:spPr>
        <p:txBody>
          <a:bodyPr/>
          <a:lstStyle/>
          <a:p>
            <a:r>
              <a:rPr lang="en-US" dirty="0" smtClean="0"/>
              <a:t>4.12 </a:t>
            </a:r>
            <a:r>
              <a:rPr lang="en-US" dirty="0" err="1" smtClean="0"/>
              <a:t>Piezo</a:t>
            </a:r>
            <a:r>
              <a:rPr lang="en-US" dirty="0" smtClean="0"/>
              <a:t> electric transducers</a:t>
            </a:r>
            <a:endParaRPr lang="en-IN" dirty="0" smtClean="0"/>
          </a:p>
          <a:p>
            <a:r>
              <a:rPr lang="en-US" dirty="0" err="1" smtClean="0"/>
              <a:t>Piezo</a:t>
            </a:r>
            <a:r>
              <a:rPr lang="en-US" dirty="0" smtClean="0"/>
              <a:t>-electricity represents the property of a number of crystalline materials that cause the crystal to develop an electric charge or potential difference when subjected to mechanical forces or stresses along specific planes. Conversely, the crystal would undergo change in</a:t>
            </a:r>
            <a:endParaRPr lang="en-IN" dirty="0" smtClean="0"/>
          </a:p>
          <a:p>
            <a:endParaRPr lang="en-IN" dirty="0"/>
          </a:p>
        </p:txBody>
      </p:sp>
      <p:pic>
        <p:nvPicPr>
          <p:cNvPr id="7171" name="Picture 3"/>
          <p:cNvPicPr>
            <a:picLocks noChangeAspect="1" noChangeArrowheads="1"/>
          </p:cNvPicPr>
          <p:nvPr/>
        </p:nvPicPr>
        <p:blipFill>
          <a:blip r:embed="rId3" cstate="print"/>
          <a:srcRect/>
          <a:stretch>
            <a:fillRect/>
          </a:stretch>
        </p:blipFill>
        <p:spPr bwMode="auto">
          <a:xfrm>
            <a:off x="1142976" y="4214818"/>
            <a:ext cx="6643734" cy="1928826"/>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642918"/>
            <a:ext cx="8401080" cy="5666442"/>
          </a:xfrm>
        </p:spPr>
        <p:txBody>
          <a:bodyPr>
            <a:normAutofit fontScale="77500" lnSpcReduction="20000"/>
          </a:bodyPr>
          <a:lstStyle/>
          <a:p>
            <a:pPr marL="411163" indent="-411163" algn="just"/>
            <a:r>
              <a:rPr lang="en-US" dirty="0" smtClean="0"/>
              <a:t>thickness (and thus produce mechanical forces) when charged electrically by a potential difference applied to its proper axis. Elements exhibiting </a:t>
            </a:r>
            <a:r>
              <a:rPr lang="en-US" dirty="0" err="1" smtClean="0"/>
              <a:t>piezo</a:t>
            </a:r>
            <a:r>
              <a:rPr lang="en-US" dirty="0" smtClean="0"/>
              <a:t>-electric qualities are sometimes known as electro restrictive elements.</a:t>
            </a:r>
            <a:endParaRPr lang="en-IN" dirty="0" smtClean="0"/>
          </a:p>
          <a:p>
            <a:pPr marL="411163" indent="-411163" algn="just"/>
            <a:r>
              <a:rPr lang="en-US" dirty="0" smtClean="0"/>
              <a:t>A typical mode of operation of a </a:t>
            </a:r>
            <a:r>
              <a:rPr lang="en-US" dirty="0" err="1" smtClean="0"/>
              <a:t>piezo</a:t>
            </a:r>
            <a:r>
              <a:rPr lang="en-US" dirty="0" smtClean="0"/>
              <a:t> electric device for measuring varying force applied to a simple plate is shown in Fig. 4.18. Metal electrodes are attached to the selected faces of a crystal in order to detect the electrical charge developed. lie magnitude and polarity of the induced charge on the crystal surface is proportional to the magnitude and direction of the applied force and is given by :</a:t>
            </a:r>
            <a:endParaRPr lang="en-IN" dirty="0" smtClean="0"/>
          </a:p>
          <a:p>
            <a:pPr marL="411163" indent="-411163" algn="just"/>
            <a:r>
              <a:rPr lang="en-US" i="1" dirty="0" smtClean="0"/>
              <a:t>Q </a:t>
            </a:r>
            <a:r>
              <a:rPr lang="en-US" dirty="0" smtClean="0"/>
              <a:t>= </a:t>
            </a:r>
            <a:r>
              <a:rPr lang="en-US" i="1" dirty="0" smtClean="0"/>
              <a:t>K F	</a:t>
            </a:r>
            <a:r>
              <a:rPr lang="en-US" dirty="0" smtClean="0"/>
              <a:t>...(4. 1 6)</a:t>
            </a:r>
            <a:endParaRPr lang="en-IN" dirty="0" smtClean="0"/>
          </a:p>
          <a:p>
            <a:pPr marL="411163" indent="-411163" algn="just"/>
            <a:r>
              <a:rPr lang="en-US" dirty="0" smtClean="0"/>
              <a:t>there </a:t>
            </a:r>
            <a:r>
              <a:rPr lang="en-US" i="1" dirty="0" smtClean="0"/>
              <a:t>Q </a:t>
            </a:r>
            <a:r>
              <a:rPr lang="en-US" dirty="0" smtClean="0"/>
              <a:t>is the charge in coulomb, </a:t>
            </a:r>
            <a:r>
              <a:rPr lang="en-US" i="1" dirty="0" smtClean="0"/>
              <a:t>F </a:t>
            </a:r>
            <a:r>
              <a:rPr lang="en-US" dirty="0" smtClean="0"/>
              <a:t>is the impressed force in </a:t>
            </a:r>
            <a:r>
              <a:rPr lang="en-US" dirty="0" err="1" smtClean="0"/>
              <a:t>newtons</a:t>
            </a:r>
            <a:r>
              <a:rPr lang="en-US" dirty="0" smtClean="0"/>
              <a:t> and </a:t>
            </a:r>
            <a:r>
              <a:rPr lang="en-US" i="1" dirty="0" smtClean="0"/>
              <a:t>K </a:t>
            </a:r>
            <a:r>
              <a:rPr lang="en-US" dirty="0" smtClean="0"/>
              <a:t>is the crystal sensitivity in C/N; it is constant for particular crystals and the manner in which they are cut. The relationship between the force </a:t>
            </a:r>
            <a:r>
              <a:rPr lang="en-US" i="1" dirty="0" smtClean="0"/>
              <a:t>F </a:t>
            </a:r>
            <a:r>
              <a:rPr lang="en-US" dirty="0" smtClean="0"/>
              <a:t>and the change </a:t>
            </a:r>
            <a:r>
              <a:rPr lang="en-US" dirty="0" err="1" smtClean="0"/>
              <a:t>Sr</a:t>
            </a:r>
            <a:r>
              <a:rPr lang="en-US" dirty="0" smtClean="0"/>
              <a:t> in the crystal thickness </a:t>
            </a:r>
            <a:r>
              <a:rPr lang="en-US" i="1" dirty="0" smtClean="0"/>
              <a:t>t </a:t>
            </a:r>
            <a:r>
              <a:rPr lang="en-US" dirty="0" smtClean="0"/>
              <a:t>is given by the stress-strain relationship.</a:t>
            </a:r>
            <a:endParaRPr lang="en-IN" dirty="0" smtClean="0"/>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Grp="1" noChangeAspect="1" noChangeArrowheads="1"/>
          </p:cNvPicPr>
          <p:nvPr>
            <p:ph idx="1"/>
          </p:nvPr>
        </p:nvPicPr>
        <p:blipFill>
          <a:blip r:embed="rId3" cstate="print"/>
          <a:srcRect/>
          <a:stretch>
            <a:fillRect/>
          </a:stretch>
        </p:blipFill>
        <p:spPr bwMode="auto">
          <a:xfrm>
            <a:off x="357158" y="928670"/>
            <a:ext cx="8786842" cy="535785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714356"/>
            <a:ext cx="8401080" cy="5595004"/>
          </a:xfrm>
        </p:spPr>
        <p:txBody>
          <a:bodyPr>
            <a:normAutofit fontScale="85000" lnSpcReduction="20000"/>
          </a:bodyPr>
          <a:lstStyle/>
          <a:p>
            <a:pPr algn="just"/>
            <a:r>
              <a:rPr lang="en-US" dirty="0" smtClean="0"/>
              <a:t>where </a:t>
            </a:r>
            <a:r>
              <a:rPr lang="en-US" i="1" dirty="0" smtClean="0"/>
              <a:t>g </a:t>
            </a:r>
            <a:r>
              <a:rPr lang="en-US" dirty="0" smtClean="0"/>
              <a:t>is the crystal voltage sensitivity in </a:t>
            </a:r>
            <a:r>
              <a:rPr lang="en-US" dirty="0" err="1" smtClean="0"/>
              <a:t>Vm</a:t>
            </a:r>
            <a:r>
              <a:rPr lang="en-US" dirty="0" smtClean="0"/>
              <a:t>/N and </a:t>
            </a:r>
            <a:r>
              <a:rPr lang="en-US" i="1" dirty="0" smtClean="0"/>
              <a:t>P </a:t>
            </a:r>
            <a:r>
              <a:rPr lang="en-US" dirty="0" smtClean="0"/>
              <a:t>is the applied pressure in N/m</a:t>
            </a:r>
            <a:r>
              <a:rPr lang="en-US" baseline="30000" dirty="0" smtClean="0"/>
              <a:t>2</a:t>
            </a:r>
            <a:r>
              <a:rPr lang="en-US" dirty="0" smtClean="0"/>
              <a:t>.</a:t>
            </a:r>
            <a:endParaRPr lang="en-IN" dirty="0" smtClean="0"/>
          </a:p>
          <a:p>
            <a:pPr algn="just"/>
            <a:r>
              <a:rPr lang="en-US" dirty="0" smtClean="0"/>
              <a:t>There are two main groups of </a:t>
            </a:r>
            <a:r>
              <a:rPr lang="en-US" dirty="0" err="1" smtClean="0"/>
              <a:t>piezo</a:t>
            </a:r>
            <a:r>
              <a:rPr lang="en-US" dirty="0" smtClean="0"/>
              <a:t>-electric crystals: </a:t>
            </a:r>
            <a:r>
              <a:rPr lang="en-US" i="1" dirty="0" smtClean="0"/>
              <a:t>(</a:t>
            </a:r>
            <a:r>
              <a:rPr lang="en-US" i="1" dirty="0" err="1" smtClean="0"/>
              <a:t>i</a:t>
            </a:r>
            <a:r>
              <a:rPr lang="en-US" i="1" dirty="0" smtClean="0"/>
              <a:t>) </a:t>
            </a:r>
            <a:r>
              <a:rPr lang="en-US" dirty="0" smtClean="0"/>
              <a:t>natural crystals such as quartz and tourmaline, </a:t>
            </a:r>
            <a:r>
              <a:rPr lang="en-US" i="1" dirty="0" smtClean="0"/>
              <a:t>(ii) synthetic </a:t>
            </a:r>
            <a:r>
              <a:rPr lang="en-US" dirty="0" smtClean="0"/>
              <a:t>crystals such as Rochelle salts, lithium </a:t>
            </a:r>
            <a:r>
              <a:rPr lang="en-US" dirty="0" err="1" smtClean="0"/>
              <a:t>sulphate</a:t>
            </a:r>
            <a:r>
              <a:rPr lang="en-US" dirty="0" smtClean="0"/>
              <a:t> (LS), ammonia </a:t>
            </a:r>
            <a:r>
              <a:rPr lang="en-US" dirty="0" err="1" smtClean="0"/>
              <a:t>dihydrogen</a:t>
            </a:r>
            <a:r>
              <a:rPr lang="en-US" dirty="0" smtClean="0"/>
              <a:t> phosphate (ADP), ethylene </a:t>
            </a:r>
            <a:r>
              <a:rPr lang="en-US" dirty="0" err="1" smtClean="0"/>
              <a:t>diamine</a:t>
            </a:r>
            <a:r>
              <a:rPr lang="en-US" dirty="0" smtClean="0"/>
              <a:t> </a:t>
            </a:r>
            <a:r>
              <a:rPr lang="en-US" dirty="0" err="1" smtClean="0"/>
              <a:t>tartrate</a:t>
            </a:r>
            <a:r>
              <a:rPr lang="en-US" dirty="0" smtClean="0"/>
              <a:t> (EDT), </a:t>
            </a:r>
            <a:r>
              <a:rPr lang="en-US" dirty="0" err="1" smtClean="0"/>
              <a:t>dipotassium</a:t>
            </a:r>
            <a:r>
              <a:rPr lang="en-US" dirty="0" smtClean="0"/>
              <a:t> </a:t>
            </a:r>
            <a:r>
              <a:rPr lang="en-US" dirty="0" err="1" smtClean="0"/>
              <a:t>tartrate</a:t>
            </a:r>
            <a:r>
              <a:rPr lang="en-US" dirty="0" smtClean="0"/>
              <a:t> (DKT) etc. The advantages vary from </a:t>
            </a:r>
            <a:r>
              <a:rPr lang="en-US" dirty="0" err="1" smtClean="0"/>
              <a:t>crytal</a:t>
            </a:r>
            <a:r>
              <a:rPr lang="en-US" dirty="0" smtClean="0"/>
              <a:t> to crystal and one is chosen on the basis of a particular application. Tourmaline is the least active chemically while tartaric acid is most active electrically.</a:t>
            </a:r>
            <a:endParaRPr lang="en-IN" dirty="0" smtClean="0"/>
          </a:p>
          <a:p>
            <a:pPr algn="just"/>
            <a:r>
              <a:rPr lang="en-US" i="1" dirty="0" smtClean="0"/>
              <a:t>* Natural crystals </a:t>
            </a:r>
            <a:r>
              <a:rPr lang="en-US" dirty="0" smtClean="0"/>
              <a:t>have a very low electrical leakage when used with very high input impedance amplifiers and permit the measurement of a slowly varying parameter. They are, therefore, capable of withstanding higher temperatures, operating at low frequencies and sustaining shocks.</a:t>
            </a:r>
            <a:endParaRPr lang="en-IN" dirty="0" smtClean="0"/>
          </a:p>
          <a:p>
            <a:pPr algn="just"/>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714356"/>
            <a:ext cx="8401080" cy="5595004"/>
          </a:xfrm>
        </p:spPr>
        <p:txBody>
          <a:bodyPr>
            <a:normAutofit fontScale="85000" lnSpcReduction="10000"/>
          </a:bodyPr>
          <a:lstStyle/>
          <a:p>
            <a:pPr algn="just"/>
            <a:r>
              <a:rPr lang="en-US" i="1" dirty="0" smtClean="0"/>
              <a:t>* Synthetic crystals </a:t>
            </a:r>
            <a:r>
              <a:rPr lang="en-US" dirty="0" smtClean="0"/>
              <a:t>exhibit a much high output for an applied stress and are about thousand times more sensitive than natural crystals. However, they are usually unable to withstand high mechanical strain without fracture. Further, the synthetic crystals have an accelerated rate of deterioration over the natural ones.</a:t>
            </a:r>
            <a:endParaRPr lang="en-IN" dirty="0" smtClean="0"/>
          </a:p>
          <a:p>
            <a:pPr algn="just"/>
            <a:r>
              <a:rPr lang="en-US" dirty="0" smtClean="0"/>
              <a:t>The major advantages of piezoelectric transducers are:</a:t>
            </a:r>
            <a:endParaRPr lang="en-IN" dirty="0" smtClean="0"/>
          </a:p>
          <a:p>
            <a:pPr algn="just"/>
            <a:r>
              <a:rPr lang="en-US" dirty="0" smtClean="0"/>
              <a:t>* high frequency response,</a:t>
            </a:r>
            <a:endParaRPr lang="en-IN" dirty="0" smtClean="0"/>
          </a:p>
          <a:p>
            <a:pPr algn="just"/>
            <a:r>
              <a:rPr lang="en-US" dirty="0" smtClean="0"/>
              <a:t>* high output,</a:t>
            </a:r>
            <a:endParaRPr lang="en-IN" dirty="0" smtClean="0"/>
          </a:p>
          <a:p>
            <a:pPr algn="just"/>
            <a:r>
              <a:rPr lang="en-US" dirty="0" smtClean="0"/>
              <a:t>* rugged construction</a:t>
            </a:r>
            <a:endParaRPr lang="en-IN" dirty="0" smtClean="0"/>
          </a:p>
          <a:p>
            <a:pPr algn="just"/>
            <a:r>
              <a:rPr lang="en-US" dirty="0" smtClean="0"/>
              <a:t>* negligible phase shift, and</a:t>
            </a:r>
            <a:endParaRPr lang="en-IN" dirty="0" smtClean="0"/>
          </a:p>
          <a:p>
            <a:pPr algn="just"/>
            <a:r>
              <a:rPr lang="en-US" dirty="0" smtClean="0"/>
              <a:t>* small size. The small size of the transducer is especially useful for accelerometers where added mass will mechanically load a system.</a:t>
            </a:r>
            <a:endParaRPr lang="en-IN" dirty="0" smtClean="0"/>
          </a:p>
          <a:p>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714356"/>
            <a:ext cx="8401080" cy="5595004"/>
          </a:xfrm>
        </p:spPr>
        <p:txBody>
          <a:bodyPr>
            <a:normAutofit fontScale="85000" lnSpcReduction="20000"/>
          </a:bodyPr>
          <a:lstStyle/>
          <a:p>
            <a:pPr algn="just"/>
            <a:r>
              <a:rPr lang="en-US" dirty="0" smtClean="0"/>
              <a:t>The unit, however, has the disadvantage in that it cannot measure static conditions and that its output is affected by changes in temperature. When an instrument is electrically connected to measure the electrical charge generated, it is slowly dissipated through the internal resistance of the crystal, </a:t>
            </a:r>
            <a:r>
              <a:rPr lang="en-US" i="1" dirty="0" smtClean="0"/>
              <a:t>i.e.. </a:t>
            </a:r>
            <a:r>
              <a:rPr lang="en-US" dirty="0" smtClean="0"/>
              <a:t>the charge decreases over a period of time. Because of </a:t>
            </a:r>
            <a:r>
              <a:rPr lang="en-US" dirty="0" err="1" smtClean="0"/>
              <a:t>thiS</a:t>
            </a:r>
            <a:r>
              <a:rPr lang="en-US" dirty="0" smtClean="0"/>
              <a:t> characteristic, the piezoelectric transducers have a poor steady state response and as such are used mainly for measuring dynamic quantities (parameters varying rapidly with time). Special amplifiers with very high input impedance (10</a:t>
            </a:r>
            <a:r>
              <a:rPr lang="en-US" baseline="30000" dirty="0" smtClean="0"/>
              <a:t>12</a:t>
            </a:r>
            <a:r>
              <a:rPr lang="en-US" dirty="0" smtClean="0"/>
              <a:t> to 10'</a:t>
            </a:r>
            <a:r>
              <a:rPr lang="en-US" baseline="30000" dirty="0" smtClean="0"/>
              <a:t>3</a:t>
            </a:r>
            <a:r>
              <a:rPr lang="en-US" dirty="0" smtClean="0"/>
              <a:t> ohms) can however, be used to measure the static or quasi-static quantities, but that makes the measuring system increasingly expensive.</a:t>
            </a:r>
            <a:endParaRPr lang="en-IN" dirty="0" smtClean="0"/>
          </a:p>
          <a:p>
            <a:pPr algn="just"/>
            <a:r>
              <a:rPr lang="en-US" i="1" dirty="0" smtClean="0"/>
              <a:t>Applications : </a:t>
            </a:r>
            <a:r>
              <a:rPr lang="en-US" dirty="0" err="1" smtClean="0"/>
              <a:t>Piezo</a:t>
            </a:r>
            <a:r>
              <a:rPr lang="en-US" dirty="0" smtClean="0"/>
              <a:t>-electric transducers are most often used for accelerometers, pressure cells and force cells in that order.</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0" y="714356"/>
            <a:ext cx="9144000" cy="5595004"/>
          </a:xfrm>
        </p:spPr>
        <p:txBody>
          <a:bodyPr>
            <a:normAutofit fontScale="92500" lnSpcReduction="10000"/>
          </a:bodyPr>
          <a:lstStyle/>
          <a:p>
            <a:pPr algn="just"/>
            <a:r>
              <a:rPr lang="en-US" dirty="0" smtClean="0"/>
              <a:t>Example 4.12 A quartz crystal having a thickness of 2 mm and a voltage sensitivity of 0.05 Volt-m/</a:t>
            </a:r>
            <a:r>
              <a:rPr lang="en-US" dirty="0" err="1" smtClean="0"/>
              <a:t>newton</a:t>
            </a:r>
            <a:r>
              <a:rPr lang="en-US" dirty="0" smtClean="0"/>
              <a:t> is subjected to a pressure of 15 x 10</a:t>
            </a:r>
            <a:r>
              <a:rPr lang="en-US" baseline="30000" dirty="0" smtClean="0"/>
              <a:t>5</a:t>
            </a:r>
            <a:r>
              <a:rPr lang="en-US" dirty="0" smtClean="0"/>
              <a:t> N/m</a:t>
            </a:r>
            <a:r>
              <a:rPr lang="en-US" baseline="30000" dirty="0" smtClean="0"/>
              <a:t>2</a:t>
            </a:r>
            <a:r>
              <a:rPr lang="en-US" dirty="0" smtClean="0"/>
              <a:t>. Calculate the voltage developed by the </a:t>
            </a:r>
            <a:r>
              <a:rPr lang="en-US" dirty="0" err="1" smtClean="0"/>
              <a:t>piezo</a:t>
            </a:r>
            <a:r>
              <a:rPr lang="en-US" dirty="0" smtClean="0"/>
              <a:t>-electric pick up.</a:t>
            </a:r>
            <a:endParaRPr lang="en-IN" dirty="0" smtClean="0"/>
          </a:p>
          <a:p>
            <a:pPr algn="just"/>
            <a:r>
              <a:rPr lang="en-US" dirty="0" smtClean="0"/>
              <a:t>Solution: The output voltage for a </a:t>
            </a:r>
            <a:r>
              <a:rPr lang="en-US" dirty="0" err="1" smtClean="0"/>
              <a:t>piezo</a:t>
            </a:r>
            <a:r>
              <a:rPr lang="en-US" dirty="0" smtClean="0"/>
              <a:t>-electric pick up is given by </a:t>
            </a:r>
            <a:r>
              <a:rPr lang="en-US" i="1" dirty="0" smtClean="0"/>
              <a:t>V</a:t>
            </a:r>
            <a:r>
              <a:rPr lang="en-US" i="1" baseline="-25000" dirty="0" smtClean="0"/>
              <a:t>o</a:t>
            </a:r>
            <a:r>
              <a:rPr lang="en-US" dirty="0" smtClean="0"/>
              <a:t> = </a:t>
            </a:r>
            <a:r>
              <a:rPr lang="en-US" i="1" dirty="0" smtClean="0"/>
              <a:t>g t P</a:t>
            </a:r>
            <a:r>
              <a:rPr lang="en-US" i="1" baseline="30000" dirty="0" smtClean="0"/>
              <a:t> </a:t>
            </a:r>
            <a:r>
              <a:rPr lang="en-US" i="1" dirty="0" smtClean="0"/>
              <a:t>= </a:t>
            </a:r>
            <a:r>
              <a:rPr lang="en-US" dirty="0" smtClean="0"/>
              <a:t>0.05 x 0.002 x (15 x 10</a:t>
            </a:r>
            <a:r>
              <a:rPr lang="en-US" baseline="30000" dirty="0" smtClean="0"/>
              <a:t>5</a:t>
            </a:r>
            <a:r>
              <a:rPr lang="en-US" dirty="0" smtClean="0"/>
              <a:t>) = 150 V</a:t>
            </a:r>
            <a:endParaRPr lang="en-IN" dirty="0" smtClean="0"/>
          </a:p>
          <a:p>
            <a:pPr algn="just"/>
            <a:r>
              <a:rPr lang="en-US" dirty="0" smtClean="0"/>
              <a:t>Example 4.13 A quartz pressure </a:t>
            </a:r>
            <a:r>
              <a:rPr lang="en-US" dirty="0" err="1" smtClean="0"/>
              <a:t>tranducer</a:t>
            </a:r>
            <a:r>
              <a:rPr lang="en-US" dirty="0" smtClean="0"/>
              <a:t> has sensitivity of 80 x I0</a:t>
            </a:r>
            <a:r>
              <a:rPr lang="en-US" baseline="30000" dirty="0" smtClean="0"/>
              <a:t>-12</a:t>
            </a:r>
            <a:r>
              <a:rPr lang="en-US" dirty="0" smtClean="0"/>
              <a:t> coulomb/bar. An output voltage 1.2 V is produced when the crystal is subjected to a pressure of 3.5 bar. Workout the capacitance of the device. </a:t>
            </a:r>
          </a:p>
          <a:p>
            <a:pPr algn="just"/>
            <a:r>
              <a:rPr lang="en-US" dirty="0" smtClean="0"/>
              <a:t>Solution : Charge </a:t>
            </a:r>
            <a:r>
              <a:rPr lang="en-US" i="1" dirty="0" smtClean="0"/>
              <a:t>Q </a:t>
            </a:r>
            <a:r>
              <a:rPr lang="en-US" dirty="0" smtClean="0"/>
              <a:t>= sensitivity </a:t>
            </a:r>
            <a:r>
              <a:rPr lang="en-US" i="1" dirty="0" smtClean="0"/>
              <a:t>K </a:t>
            </a:r>
            <a:r>
              <a:rPr lang="en-US" dirty="0" smtClean="0"/>
              <a:t>x pressure force </a:t>
            </a:r>
            <a:r>
              <a:rPr lang="en-US" i="1" dirty="0" smtClean="0"/>
              <a:t>F</a:t>
            </a:r>
            <a:endParaRPr lang="en-IN" dirty="0" smtClean="0"/>
          </a:p>
          <a:p>
            <a:pPr algn="just"/>
            <a:r>
              <a:rPr lang="en-US" dirty="0" smtClean="0"/>
              <a:t>                    = 80 x 10</a:t>
            </a:r>
            <a:r>
              <a:rPr lang="en-US" baseline="30000" dirty="0" smtClean="0"/>
              <a:t>-</a:t>
            </a:r>
            <a:r>
              <a:rPr lang="en-US" dirty="0" smtClean="0"/>
              <a:t>'</a:t>
            </a:r>
            <a:r>
              <a:rPr lang="en-US" baseline="30000" dirty="0" smtClean="0"/>
              <a:t>2</a:t>
            </a:r>
            <a:r>
              <a:rPr lang="en-US" dirty="0" smtClean="0"/>
              <a:t> x 3.5 = 280 x 10</a:t>
            </a:r>
            <a:r>
              <a:rPr lang="en-US" baseline="30000" dirty="0" smtClean="0"/>
              <a:t>-12</a:t>
            </a:r>
            <a:r>
              <a:rPr lang="en-US" dirty="0" smtClean="0"/>
              <a:t> coulomb</a:t>
            </a:r>
            <a:endParaRPr lang="en-IN" dirty="0" smtClean="0"/>
          </a:p>
          <a:p>
            <a:pPr algn="just"/>
            <a:r>
              <a:rPr lang="en-US" dirty="0" smtClean="0"/>
              <a:t>Output voltage V</a:t>
            </a:r>
            <a:r>
              <a:rPr lang="en-US" baseline="-25000" dirty="0" smtClean="0"/>
              <a:t>o</a:t>
            </a:r>
            <a:r>
              <a:rPr lang="en-US" dirty="0" smtClean="0"/>
              <a:t> = charge </a:t>
            </a:r>
            <a:r>
              <a:rPr lang="en-US" i="1" dirty="0" smtClean="0"/>
              <a:t>Q / Capacitance C</a:t>
            </a:r>
          </a:p>
          <a:p>
            <a:pPr algn="just"/>
            <a:r>
              <a:rPr lang="en-US" i="1" dirty="0" smtClean="0"/>
              <a:t>Capacitance C = </a:t>
            </a:r>
            <a:r>
              <a:rPr lang="en-IN" dirty="0" smtClean="0"/>
              <a:t>280 X 10</a:t>
            </a:r>
            <a:r>
              <a:rPr lang="en-IN" baseline="30000" dirty="0" smtClean="0"/>
              <a:t>-12</a:t>
            </a:r>
            <a:r>
              <a:rPr lang="en-IN" dirty="0" smtClean="0"/>
              <a:t>/ 1.2 = 2.3 X 10</a:t>
            </a:r>
            <a:r>
              <a:rPr lang="en-IN" baseline="30000" dirty="0" smtClean="0"/>
              <a:t>-10</a:t>
            </a:r>
            <a:r>
              <a:rPr lang="en-IN" dirty="0" smtClean="0"/>
              <a:t> farads</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49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Grp="1" noChangeAspect="1" noChangeArrowheads="1"/>
          </p:cNvPicPr>
          <p:nvPr>
            <p:ph idx="1"/>
          </p:nvPr>
        </p:nvPicPr>
        <p:blipFill>
          <a:blip r:embed="rId3" cstate="print"/>
          <a:srcRect/>
          <a:stretch>
            <a:fillRect/>
          </a:stretch>
        </p:blipFill>
        <p:spPr bwMode="auto">
          <a:xfrm>
            <a:off x="142331" y="64907"/>
            <a:ext cx="9001669" cy="650736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a:bodyPr>
          <a:lstStyle/>
          <a:p>
            <a:pPr algn="just"/>
            <a:r>
              <a:rPr lang="en-US" sz="2400" dirty="0" smtClean="0"/>
              <a:t>where </a:t>
            </a:r>
            <a:r>
              <a:rPr lang="en-US" sz="2400" i="1" dirty="0" smtClean="0"/>
              <a:t>Vs </a:t>
            </a:r>
            <a:r>
              <a:rPr lang="en-US" sz="2400" dirty="0" smtClean="0"/>
              <a:t>is the maximum source voltage, </a:t>
            </a:r>
            <a:r>
              <a:rPr lang="en-US" sz="2400" i="1" dirty="0" smtClean="0"/>
              <a:t>P </a:t>
            </a:r>
            <a:r>
              <a:rPr lang="en-US" sz="2400" dirty="0" smtClean="0"/>
              <a:t>is the maximum power dissipation and </a:t>
            </a:r>
            <a:r>
              <a:rPr lang="en-US" sz="2400" i="1" dirty="0" err="1" smtClean="0"/>
              <a:t>Rm</a:t>
            </a:r>
            <a:r>
              <a:rPr lang="en-US" sz="2400" dirty="0" smtClean="0"/>
              <a:t> is the total resistance of fine wires of the potentiometer winding.</a:t>
            </a:r>
            <a:endParaRPr lang="en-IN" sz="2400" dirty="0" smtClean="0"/>
          </a:p>
          <a:p>
            <a:pPr algn="just"/>
            <a:r>
              <a:rPr lang="en-US" sz="2400" dirty="0" smtClean="0"/>
              <a:t>With both the linear and rotary displacement potentiometers, the slider is powered by the mechanical pan on which the linear displacement (or angular motion) measurements are to be made. On account of the arm movement, the slider moves over the resistance element and thus shorts out a portion of the resistance. The resistance change in the potentiometer is then an indication of the amount of motion and the direction of movement is indicated by whether the resistance is increasing or decreasing. The unbalanced voltage is measured directly or fed into an amplifier and recorded.</a:t>
            </a:r>
            <a:endParaRPr lang="en-IN" sz="2400" dirty="0" smtClean="0"/>
          </a:p>
          <a:p>
            <a:endParaRPr lang="en-IN" sz="2400" dirty="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r>
              <a:rPr lang="en-US" dirty="0" smtClean="0"/>
              <a:t>Photo-electric transducers</a:t>
            </a:r>
            <a:endParaRPr lang="en-IN" dirty="0" smtClean="0"/>
          </a:p>
          <a:p>
            <a:pPr algn="just"/>
            <a:r>
              <a:rPr lang="en-US" dirty="0" smtClean="0"/>
              <a:t>These </a:t>
            </a:r>
            <a:r>
              <a:rPr lang="en-US" dirty="0" err="1" smtClean="0"/>
              <a:t>tranducers</a:t>
            </a:r>
            <a:r>
              <a:rPr lang="en-US" dirty="0" smtClean="0"/>
              <a:t> operate on the principle that when light strikes special combination of materials, a voltage may be generated, a resistance change may take place, or electrons may flow. Photoelectric cells are used for a wide variety of purposes in control engineering, for precision measuring devices, in exposure meters used in photography. They are also used in solar batteries as sources of electrical power for rockets and satellites used in space research. Photo­electric transducers offer the advantage that they do not involve any contact being made with the system being measured; just interruption of a beam of light. Further, the light does not have to be visible ; they can be selected to operate with infrared radiation. Photo electric transducers can be grouped into: photo-emissive (photo tube), photo-conductive, and photo-voltaic cells.</a:t>
            </a:r>
            <a:endParaRPr lang="en-IN" dirty="0" smtClean="0"/>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r>
              <a:rPr lang="en-US" i="1" dirty="0" smtClean="0"/>
              <a:t>Photo-emissive cell : </a:t>
            </a:r>
            <a:r>
              <a:rPr lang="en-US" dirty="0" smtClean="0"/>
              <a:t>These transducers (Fig. 4.23) operate on the photo-emissive effect, </a:t>
            </a:r>
            <a:r>
              <a:rPr lang="en-US" i="1" dirty="0" smtClean="0"/>
              <a:t>i.e., </a:t>
            </a:r>
            <a:r>
              <a:rPr lang="en-US" dirty="0" smtClean="0"/>
              <a:t>when certain types of materials are exposed to light, electrons are emitted and a current flow is produced. </a:t>
            </a:r>
            <a:endParaRPr lang="en-IN" dirty="0"/>
          </a:p>
        </p:txBody>
      </p:sp>
      <p:pic>
        <p:nvPicPr>
          <p:cNvPr id="2050" name="Picture 2"/>
          <p:cNvPicPr>
            <a:picLocks noChangeAspect="1" noChangeArrowheads="1"/>
          </p:cNvPicPr>
          <p:nvPr/>
        </p:nvPicPr>
        <p:blipFill>
          <a:blip r:embed="rId3" cstate="print"/>
          <a:srcRect/>
          <a:stretch>
            <a:fillRect/>
          </a:stretch>
        </p:blipFill>
        <p:spPr bwMode="auto">
          <a:xfrm>
            <a:off x="1571604" y="3071810"/>
            <a:ext cx="4143404" cy="27241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r>
              <a:rPr lang="en-US" dirty="0" smtClean="0"/>
              <a:t>The light sensitive photo-cathode may consist of a very thin film of cesium deposited by </a:t>
            </a:r>
            <a:r>
              <a:rPr lang="en-US" dirty="0" err="1" smtClean="0"/>
              <a:t>vaporisaticn</a:t>
            </a:r>
            <a:r>
              <a:rPr lang="en-US" dirty="0" smtClean="0"/>
              <a:t> onto an </a:t>
            </a:r>
            <a:r>
              <a:rPr lang="en-US" dirty="0" err="1" smtClean="0"/>
              <a:t>oxidised</a:t>
            </a:r>
            <a:r>
              <a:rPr lang="en-US" dirty="0" smtClean="0"/>
              <a:t> silver base. Light strikes the cathode, causing the emission of electrons which are attracted towards the anode This phenomenon produces flow of electric current in the external circuit; the current being a function of radiant energy striking the cathode.</a:t>
            </a:r>
            <a:endParaRPr lang="en-IN" dirty="0" smtClean="0"/>
          </a:p>
          <a:p>
            <a:pPr algn="just"/>
            <a:r>
              <a:rPr lang="en-US" dirty="0" smtClean="0"/>
              <a:t>There exit three separate types of photo-emissive cells ; the high vacuum single cathode, the gas filled and the multiplier tubes. The high vacuum and the gas filled tubes are both diodes where the cathode and anode are enclosed in a glass or quartz envelope which is </a:t>
            </a:r>
            <a:r>
              <a:rPr lang="en-US" dirty="0" err="1" smtClean="0"/>
              <a:t>either.evacuated</a:t>
            </a:r>
            <a:r>
              <a:rPr lang="en-US" dirty="0" smtClean="0"/>
              <a:t> or filled with an inert gas. The difference lies in the extent of the vacuum and the kind of inert gas The photo-multiplier tubes use the principle of secondary emission. Tire device consists of a series of reflecting electrodes, called dynodes, which amplify</a:t>
            </a:r>
            <a:r>
              <a:rPr lang="en-US" baseline="30000" dirty="0" smtClean="0"/>
              <a:t>.</a:t>
            </a:r>
            <a:r>
              <a:rPr lang="en-US" dirty="0" smtClean="0"/>
              <a:t> the original output current. The dynodes are so arranged that the electrons striking a dynode produce further electron emission from the dynode.</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20000"/>
          </a:bodyPr>
          <a:lstStyle/>
          <a:p>
            <a:r>
              <a:rPr lang="en-US" dirty="0" smtClean="0"/>
              <a:t>The number of emitted electrons can be increased and high gains made possible by using a photo multipliers.</a:t>
            </a:r>
            <a:endParaRPr lang="en-IN" dirty="0" smtClean="0"/>
          </a:p>
          <a:p>
            <a:endParaRPr lang="en-US" dirty="0" smtClean="0"/>
          </a:p>
          <a:p>
            <a:endParaRPr lang="en-US" dirty="0" smtClean="0"/>
          </a:p>
          <a:p>
            <a:endParaRPr lang="en-US" dirty="0" smtClean="0"/>
          </a:p>
          <a:p>
            <a:endParaRPr lang="en-US" dirty="0" smtClean="0"/>
          </a:p>
          <a:p>
            <a:r>
              <a:rPr lang="en-US" dirty="0" smtClean="0"/>
              <a:t>Fig. 4.24 Photo-multiplier tube</a:t>
            </a:r>
            <a:endParaRPr lang="en-IN" dirty="0" smtClean="0"/>
          </a:p>
          <a:p>
            <a:r>
              <a:rPr lang="en-US" dirty="0" smtClean="0"/>
              <a:t>With reference to Fig. 4.24, voltage </a:t>
            </a:r>
            <a:r>
              <a:rPr lang="en-US" i="1" dirty="0" smtClean="0"/>
              <a:t>.E1, </a:t>
            </a:r>
            <a:r>
              <a:rPr lang="en-US" dirty="0" smtClean="0"/>
              <a:t>accelerates the electrons emitted by cathode </a:t>
            </a:r>
            <a:r>
              <a:rPr lang="en-US" i="1" dirty="0" smtClean="0"/>
              <a:t>C </a:t>
            </a:r>
            <a:r>
              <a:rPr lang="en-US" dirty="0" smtClean="0"/>
              <a:t>and these are </a:t>
            </a:r>
            <a:r>
              <a:rPr lang="en-US" dirty="0" err="1" smtClean="0"/>
              <a:t>focussed</a:t>
            </a:r>
            <a:r>
              <a:rPr lang="en-US" dirty="0" smtClean="0"/>
              <a:t> onto the dynode </a:t>
            </a:r>
            <a:r>
              <a:rPr lang="en-US" i="1" dirty="0" smtClean="0"/>
              <a:t>D</a:t>
            </a:r>
            <a:r>
              <a:rPr lang="en-US" i="1" baseline="-25000" dirty="0" smtClean="0"/>
              <a:t>1</a:t>
            </a:r>
            <a:r>
              <a:rPr lang="en-US" i="1" dirty="0" smtClean="0"/>
              <a:t>. </a:t>
            </a:r>
            <a:r>
              <a:rPr lang="en-US" dirty="0" smtClean="0"/>
              <a:t>Each incident electron causes emission of secondary electrons which subsequently get </a:t>
            </a:r>
            <a:r>
              <a:rPr lang="en-US" dirty="0" err="1" smtClean="0"/>
              <a:t>focussed</a:t>
            </a:r>
            <a:r>
              <a:rPr lang="en-US" dirty="0" smtClean="0"/>
              <a:t> upon dynode </a:t>
            </a:r>
            <a:r>
              <a:rPr lang="en-US" i="1" dirty="0" smtClean="0"/>
              <a:t>D2,. </a:t>
            </a:r>
            <a:r>
              <a:rPr lang="en-US" dirty="0" smtClean="0"/>
              <a:t>Finally these are attracted by the anode </a:t>
            </a:r>
            <a:r>
              <a:rPr lang="en-US" i="1" dirty="0" smtClean="0"/>
              <a:t>A </a:t>
            </a:r>
            <a:r>
              <a:rPr lang="en-US" dirty="0" smtClean="0"/>
              <a:t>leading to generation of current </a:t>
            </a:r>
            <a:r>
              <a:rPr lang="en-US" i="1" dirty="0" smtClean="0"/>
              <a:t>I.</a:t>
            </a:r>
            <a:endParaRPr lang="en-IN" dirty="0" smtClean="0"/>
          </a:p>
        </p:txBody>
      </p:sp>
      <p:pic>
        <p:nvPicPr>
          <p:cNvPr id="8" name="pic"/>
          <p:cNvPicPr/>
          <p:nvPr/>
        </p:nvPicPr>
        <p:blipFill>
          <a:blip r:embed="rId3" cstate="print">
            <a:lum bright="10000"/>
          </a:blip>
          <a:stretch>
            <a:fillRect/>
          </a:stretch>
        </p:blipFill>
        <p:spPr>
          <a:xfrm>
            <a:off x="1428728" y="1785926"/>
            <a:ext cx="5715040" cy="150019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pPr algn="just"/>
            <a:r>
              <a:rPr lang="en-US" i="1" dirty="0" smtClean="0"/>
              <a:t>Photo-conductive cell : </a:t>
            </a:r>
            <a:r>
              <a:rPr lang="en-US" dirty="0" smtClean="0"/>
              <a:t>These are the variable resistance transducers. They operate on the principle of photo conductive effect, </a:t>
            </a:r>
            <a:r>
              <a:rPr lang="en-US" dirty="0" err="1" smtClean="0"/>
              <a:t>i</a:t>
            </a:r>
            <a:r>
              <a:rPr lang="en-US" dirty="0" smtClean="0"/>
              <a:t>. </a:t>
            </a:r>
            <a:r>
              <a:rPr lang="en-US" i="1" dirty="0" smtClean="0"/>
              <a:t>e., </a:t>
            </a:r>
            <a:r>
              <a:rPr lang="en-US" dirty="0" smtClean="0"/>
              <a:t>some special type of semiconductor materials change their resistance when exposed to light.</a:t>
            </a:r>
            <a:endParaRPr lang="en-IN" dirty="0" smtClean="0"/>
          </a:p>
          <a:p>
            <a:endParaRPr lang="en-IN" dirty="0" smtClean="0"/>
          </a:p>
          <a:p>
            <a:pPr algn="just"/>
            <a:r>
              <a:rPr lang="en-US" dirty="0" smtClean="0"/>
              <a:t>Fig. 4.25 shows schematically the construction and electrical circuit of a photo­conductive cell. The sensitive material usually employed is cadmium </a:t>
            </a:r>
            <a:r>
              <a:rPr lang="en-US" dirty="0" err="1" smtClean="0"/>
              <a:t>sulphide</a:t>
            </a:r>
            <a:r>
              <a:rPr lang="en-US" dirty="0" smtClean="0"/>
              <a:t>, cadmium </a:t>
            </a:r>
            <a:r>
              <a:rPr lang="en-US" dirty="0" err="1" smtClean="0"/>
              <a:t>selenide</a:t>
            </a:r>
            <a:r>
              <a:rPr lang="en-US" dirty="0" smtClean="0"/>
              <a:t>, germanium etc in the form of thin coating between the two electrodes on a glass plate. Further, the cells are used in the circuit as a variable resistance and are put in series with an ammeter and a voltage source. When the light strikes the semiconductor material, there is a decrease in the cell resistance thereby producing an increase in the current indicated by the ammeter.</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Fig 4.25 Photoconductive cell                 Fig. 4.26 Photo-voltaic cell</a:t>
            </a:r>
          </a:p>
          <a:p>
            <a:endParaRPr lang="en-US" dirty="0" smtClean="0"/>
          </a:p>
          <a:p>
            <a:endParaRPr lang="en-US" dirty="0" smtClean="0"/>
          </a:p>
        </p:txBody>
      </p:sp>
      <p:pic>
        <p:nvPicPr>
          <p:cNvPr id="8" name="Picture 7"/>
          <p:cNvPicPr/>
          <p:nvPr/>
        </p:nvPicPr>
        <p:blipFill>
          <a:blip r:embed="rId3" cstate="print"/>
          <a:srcRect/>
          <a:stretch>
            <a:fillRect/>
          </a:stretch>
        </p:blipFill>
        <p:spPr bwMode="auto">
          <a:xfrm>
            <a:off x="571472" y="928670"/>
            <a:ext cx="8072494" cy="407196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25000" lnSpcReduction="20000"/>
          </a:bodyPr>
          <a:lstStyle/>
          <a:p>
            <a:pPr marL="411163" indent="-411163"/>
            <a:endParaRPr lang="en-US" sz="9600" dirty="0" smtClean="0">
              <a:latin typeface="Arial" pitchFamily="34" charset="0"/>
              <a:cs typeface="Arial" pitchFamily="34" charset="0"/>
            </a:endParaRPr>
          </a:p>
          <a:p>
            <a:pPr marL="411163" indent="-411163" algn="just"/>
            <a:r>
              <a:rPr lang="en-US" sz="9600" dirty="0" smtClean="0">
                <a:latin typeface="Arial" pitchFamily="34" charset="0"/>
                <a:cs typeface="Arial" pitchFamily="34" charset="0"/>
              </a:rPr>
              <a:t>4.13.3 </a:t>
            </a:r>
            <a:r>
              <a:rPr lang="en-US" sz="9600" i="1" dirty="0" smtClean="0">
                <a:latin typeface="Arial" pitchFamily="34" charset="0"/>
                <a:cs typeface="Arial" pitchFamily="34" charset="0"/>
              </a:rPr>
              <a:t>Photo-voltaic cell : </a:t>
            </a:r>
            <a:r>
              <a:rPr lang="en-US" sz="9600" dirty="0" smtClean="0">
                <a:latin typeface="Arial" pitchFamily="34" charset="0"/>
                <a:cs typeface="Arial" pitchFamily="34" charset="0"/>
              </a:rPr>
              <a:t>These transducers operate on the photo-voltaic effect, </a:t>
            </a:r>
            <a:r>
              <a:rPr lang="en-US" sz="9600" i="1" dirty="0" smtClean="0">
                <a:latin typeface="Arial" pitchFamily="34" charset="0"/>
                <a:cs typeface="Arial" pitchFamily="34" charset="0"/>
              </a:rPr>
              <a:t>i.e., </a:t>
            </a:r>
            <a:r>
              <a:rPr lang="en-US" sz="9600" dirty="0" smtClean="0">
                <a:latin typeface="Arial" pitchFamily="34" charset="0"/>
                <a:cs typeface="Arial" pitchFamily="34" charset="0"/>
              </a:rPr>
              <a:t>when light strikes a junction of certain dissimilar metals, a potential difference is built up.</a:t>
            </a:r>
            <a:endParaRPr lang="en-IN" sz="9600" dirty="0" smtClean="0">
              <a:latin typeface="Arial" pitchFamily="34" charset="0"/>
              <a:cs typeface="Arial" pitchFamily="34" charset="0"/>
            </a:endParaRPr>
          </a:p>
          <a:p>
            <a:pPr marL="411163" indent="-411163" algn="just"/>
            <a:r>
              <a:rPr lang="en-US" sz="9600" dirty="0" smtClean="0">
                <a:latin typeface="Arial" pitchFamily="34" charset="0"/>
                <a:cs typeface="Arial" pitchFamily="34" charset="0"/>
              </a:rPr>
              <a:t>The cell consists of a metal base plate, a non-metal semiconductor and a thin transparent metallic layer (Fig. 4.26). Typical examples of the layers are the copper oxide on copper and iron oxide on iron combination. The transparent layer may be in the form of a sprayed conducting lacquer. Light strikes the coating and generates an electric potential. The output is, however, low and is non-linear function of the light intensity. In contrast to photo-tube and photo-conductive cells, the photo-voltaic unit is self-generated and requires no voltage source to operate it. Further, it need not be operated in vacuum or gas filled envelope. The most common application of photo-voltaic cell is in light exposure meter in photographic work.</a:t>
            </a:r>
            <a:endParaRPr lang="en-IN" sz="9600" dirty="0" smtClean="0">
              <a:latin typeface="Arial" pitchFamily="34" charset="0"/>
              <a:cs typeface="Arial" pitchFamily="34" charset="0"/>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62500" lnSpcReduction="20000"/>
          </a:bodyPr>
          <a:lstStyle/>
          <a:p>
            <a:endParaRPr lang="en-US" b="1" dirty="0" smtClean="0"/>
          </a:p>
          <a:p>
            <a:r>
              <a:rPr lang="en-US" b="1" dirty="0" smtClean="0"/>
              <a:t>MAGNETOSTRICTIVE TRANSDUCERS</a:t>
            </a:r>
            <a:endParaRPr lang="en-IN" dirty="0" smtClean="0"/>
          </a:p>
          <a:p>
            <a:pPr algn="just"/>
            <a:r>
              <a:rPr lang="en-US" sz="3400" dirty="0" err="1" smtClean="0"/>
              <a:t>Magnetostrictive</a:t>
            </a:r>
            <a:r>
              <a:rPr lang="en-US" sz="3400" dirty="0" smtClean="0"/>
              <a:t> transducers are similar to piezoelectric transducers and are based on the application of the </a:t>
            </a:r>
            <a:r>
              <a:rPr lang="en-US" sz="3400" dirty="0" err="1" smtClean="0"/>
              <a:t>magnetostriction</a:t>
            </a:r>
            <a:r>
              <a:rPr lang="en-US" sz="3400" dirty="0" smtClean="0"/>
              <a:t> phenomenon. They are converters of mechanical energy into magnetic energy and are also known as </a:t>
            </a:r>
            <a:r>
              <a:rPr lang="en-US" sz="3400" dirty="0" err="1" smtClean="0"/>
              <a:t>magnetoelastic</a:t>
            </a:r>
            <a:r>
              <a:rPr lang="en-US" sz="3400" dirty="0" smtClean="0"/>
              <a:t> transducers. The phenomenon is reversible and the devices developed convert energy from one form to another. The natural frequency of the transducers can be as high as 10 kHz and are very much used as transmitters (senders) and receivers in vibration and acoustic studies. The transducers possess very high mechanical input impedance and are suitable for measurement of force and hence acceleration and pressure. They can measure large forces, both static and dynamic. They are rugged in constructional features and, when used as active transducers, the output impedance is low. Nickel and nickel-alloys are mostly used. It is the basic nonlinearity in the B-I4 characteristic which is responsible for its limited scope of application, especially when high accuracy is desired. Each transducer needs calibration before use.</a:t>
            </a:r>
            <a:endParaRPr lang="en-IN" sz="3400" dirty="0" smtClean="0"/>
          </a:p>
          <a:p>
            <a:pPr>
              <a:buNone/>
            </a:pPr>
            <a:r>
              <a:rPr lang="en-US" dirty="0" smtClean="0"/>
              <a:t>                             </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20000"/>
          </a:bodyPr>
          <a:lstStyle/>
          <a:p>
            <a:r>
              <a:rPr lang="en-US" dirty="0" err="1" smtClean="0"/>
              <a:t>Magnetostriction</a:t>
            </a:r>
            <a:r>
              <a:rPr lang="en-US" dirty="0" smtClean="0"/>
              <a:t> Phenomenon</a:t>
            </a:r>
            <a:endParaRPr lang="en-IN" dirty="0" smtClean="0"/>
          </a:p>
          <a:p>
            <a:pPr algn="just"/>
            <a:r>
              <a:rPr lang="en-US" dirty="0" smtClean="0"/>
              <a:t>Certain ferromagnetic materials are considerably affected in their magnetic properties when they are mechanically stressed. This phenomenon is known as </a:t>
            </a:r>
            <a:r>
              <a:rPr lang="en-US" dirty="0" err="1" smtClean="0"/>
              <a:t>magnetostriction</a:t>
            </a:r>
            <a:r>
              <a:rPr lang="en-US" dirty="0" smtClean="0"/>
              <a:t> (</a:t>
            </a:r>
            <a:r>
              <a:rPr lang="en-US" dirty="0" err="1" smtClean="0"/>
              <a:t>Villari</a:t>
            </a:r>
            <a:r>
              <a:rPr lang="en-US" dirty="0" smtClean="0"/>
              <a:t> effect) and is particularly significant in nickel and nickel-iron alloys. The noise in transformer is due to the reverse effect. The shape and size of the B-H characteristic and the B-H loop is sufficiently altered when the material is subjected to tensile. </a:t>
            </a:r>
            <a:r>
              <a:rPr lang="en-US" dirty="0" err="1" smtClean="0"/>
              <a:t>compressional</a:t>
            </a:r>
            <a:r>
              <a:rPr lang="en-US" dirty="0" smtClean="0"/>
              <a:t> or shear stress. The B-H characteristics of nickel and nickel-iron (Ni, 68%) alloy are presented in Figure 7.20. showing the effect of increasing tensile stress </a:t>
            </a:r>
            <a:r>
              <a:rPr lang="en-US" i="1" dirty="0" smtClean="0"/>
              <a:t>a </a:t>
            </a:r>
            <a:r>
              <a:rPr lang="en-US" dirty="0" smtClean="0"/>
              <a:t>on the materials. Similarly, the magnetization</a:t>
            </a:r>
            <a:endParaRPr lang="en-IN" dirty="0" smtClean="0"/>
          </a:p>
          <a:p>
            <a:pPr>
              <a:buNone/>
            </a:pPr>
            <a:r>
              <a:rPr lang="en-US" dirty="0" smtClean="0"/>
              <a:t>                             </a:t>
            </a:r>
          </a:p>
          <a:p>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59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85720" y="571480"/>
            <a:ext cx="8401080" cy="5737880"/>
          </a:xfrm>
        </p:spPr>
        <p:txBody>
          <a:bodyPr>
            <a:normAutofit/>
          </a:bodyPr>
          <a:lstStyle/>
          <a:p>
            <a:pPr>
              <a:buNone/>
            </a:pPr>
            <a:r>
              <a:rPr lang="en-US" dirty="0" smtClean="0"/>
              <a:t>                             </a:t>
            </a:r>
          </a:p>
          <a:p>
            <a:pPr lvl="0"/>
            <a:r>
              <a:rPr lang="en-US" sz="3200" b="1" dirty="0" smtClean="0">
                <a:solidFill>
                  <a:srgbClr val="000000"/>
                </a:solidFill>
                <a:latin typeface="Tahoma" pitchFamily="34" charset="0"/>
                <a:ea typeface="Calibri" pitchFamily="34" charset="0"/>
                <a:cs typeface="Tahoma" pitchFamily="34" charset="0"/>
              </a:rPr>
              <a:t>B-H </a:t>
            </a:r>
            <a:r>
              <a:rPr lang="en-US" dirty="0" smtClean="0">
                <a:solidFill>
                  <a:srgbClr val="000000"/>
                </a:solidFill>
                <a:latin typeface="Tahoma" pitchFamily="34" charset="0"/>
                <a:ea typeface="Calibri" pitchFamily="34" charset="0"/>
                <a:cs typeface="Tahoma" pitchFamily="34" charset="0"/>
              </a:rPr>
              <a:t>characteristics under different stress values: (a) For nickel; (b) for nickel-iron alloy.</a:t>
            </a:r>
            <a:endParaRPr lang="en-US" sz="4400" dirty="0" smtClean="0">
              <a:latin typeface="Arial" pitchFamily="34" charset="0"/>
              <a:cs typeface="Arial" pitchFamily="34" charset="0"/>
            </a:endParaRPr>
          </a:p>
          <a:p>
            <a:endParaRPr lang="en-US" dirty="0" smtClean="0"/>
          </a:p>
        </p:txBody>
      </p:sp>
      <p:pic>
        <p:nvPicPr>
          <p:cNvPr id="8" name="pic"/>
          <p:cNvPicPr/>
          <p:nvPr/>
        </p:nvPicPr>
        <p:blipFill>
          <a:blip r:embed="rId3" cstate="print"/>
          <a:stretch>
            <a:fillRect/>
          </a:stretch>
        </p:blipFill>
        <p:spPr>
          <a:xfrm>
            <a:off x="500034" y="1000108"/>
            <a:ext cx="7858180" cy="50720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fontScale="92500" lnSpcReduction="20000"/>
          </a:bodyPr>
          <a:lstStyle/>
          <a:p>
            <a:pPr algn="just"/>
            <a:r>
              <a:rPr lang="en-US" sz="2400" dirty="0" smtClean="0"/>
              <a:t>For a linear potentiometer, the theoretical relationship between the output potential difference and the displacement of the slider is a straight line graph passing through the origin. However, in practical applications, a deviation is expected from the straight line relationship, and the maximum deviation from the straight line expressed as a percentage of full output potential difference is referred to as linearity. </a:t>
            </a:r>
          </a:p>
          <a:p>
            <a:pPr algn="just"/>
            <a:endParaRPr lang="en-US" sz="2400" dirty="0" smtClean="0"/>
          </a:p>
          <a:p>
            <a:pPr algn="just"/>
            <a:r>
              <a:rPr lang="en-US" sz="2400" dirty="0" smtClean="0"/>
              <a:t> Consider a potentiometer which shows a maximum deviation of 0.05 volt from the straight line. If maximum output potential difference is 10 V, then</a:t>
            </a:r>
            <a:endParaRPr lang="en-IN" sz="2400" dirty="0" smtClean="0"/>
          </a:p>
          <a:p>
            <a:pPr algn="just"/>
            <a:r>
              <a:rPr lang="en-US" sz="2400" dirty="0" smtClean="0"/>
              <a:t>absolute linearity =0.05/10 or 0.5%</a:t>
            </a:r>
            <a:endParaRPr lang="en-IN" sz="2400" dirty="0" smtClean="0"/>
          </a:p>
          <a:p>
            <a:pPr algn="just"/>
            <a:r>
              <a:rPr lang="en-US" sz="2400" dirty="0" smtClean="0"/>
              <a:t>The linearity is largely dependent on the uniformity of resistance.</a:t>
            </a:r>
            <a:endParaRPr lang="en-IN" sz="2400" dirty="0" smtClean="0"/>
          </a:p>
          <a:p>
            <a:pPr algn="just"/>
            <a:r>
              <a:rPr lang="en-US" sz="2400" b="1" dirty="0" smtClean="0"/>
              <a:t>Applications : </a:t>
            </a:r>
            <a:r>
              <a:rPr lang="en-US" sz="2400" dirty="0" smtClean="0"/>
              <a:t>The potentiometers find application in many transducers designed to measure pressure, force, acceleration and liquid level.</a:t>
            </a:r>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a:t>
            </a:fld>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pPr algn="just"/>
            <a:r>
              <a:rPr lang="en-US" dirty="0" smtClean="0"/>
              <a:t>characteristic is affected and it is observed that the permeability increases with increase in tensile stress in the case of nickel-iron alloys and decreases in the case of pure nickel. The change in the shape of the B-H loop alters the </a:t>
            </a:r>
            <a:r>
              <a:rPr lang="en-US" dirty="0" err="1" smtClean="0"/>
              <a:t>remnance</a:t>
            </a:r>
            <a:r>
              <a:rPr lang="en-US" dirty="0" smtClean="0"/>
              <a:t> </a:t>
            </a:r>
            <a:r>
              <a:rPr lang="en-US" i="1" dirty="0" smtClean="0"/>
              <a:t>B, </a:t>
            </a:r>
            <a:r>
              <a:rPr lang="en-US" dirty="0" smtClean="0"/>
              <a:t>of the material. When </a:t>
            </a:r>
            <a:r>
              <a:rPr lang="en-US" i="1" dirty="0" smtClean="0"/>
              <a:t>B, </a:t>
            </a:r>
            <a:r>
              <a:rPr lang="en-US" dirty="0" smtClean="0"/>
              <a:t>and permeability decrease with increase in stress, it is known as negative </a:t>
            </a:r>
            <a:r>
              <a:rPr lang="en-US" dirty="0" err="1" smtClean="0"/>
              <a:t>magnetostriction</a:t>
            </a:r>
            <a:r>
              <a:rPr lang="en-US" dirty="0" smtClean="0"/>
              <a:t>; otherwise, it is called positive </a:t>
            </a:r>
            <a:r>
              <a:rPr lang="en-US" dirty="0" err="1" smtClean="0"/>
              <a:t>magnetostriction</a:t>
            </a:r>
            <a:r>
              <a:rPr lang="en-US" dirty="0" smtClean="0"/>
              <a:t>. Also, the percentage of nickel in the nickel-iron alloy has considerable influence on the characteristics. The materials are sensitive to the polarity of stress and hence the transducers enable measurement of alternating forces. Some ferrite materials such as `</a:t>
            </a:r>
            <a:r>
              <a:rPr lang="en-US" dirty="0" err="1" smtClean="0"/>
              <a:t>Ferroxcube</a:t>
            </a:r>
            <a:r>
              <a:rPr lang="en-US" dirty="0" smtClean="0"/>
              <a:t> B' exhibit </a:t>
            </a:r>
            <a:r>
              <a:rPr lang="en-US" dirty="0" err="1" smtClean="0"/>
              <a:t>magnetostriction</a:t>
            </a:r>
            <a:r>
              <a:rPr lang="en-US" dirty="0" smtClean="0"/>
              <a:t> of considerable degree but due to their brittleness, they are not used. Even the </a:t>
            </a:r>
            <a:r>
              <a:rPr lang="en-US" dirty="0" err="1" smtClean="0"/>
              <a:t>magnetostrictive</a:t>
            </a:r>
            <a:r>
              <a:rPr lang="en-US" dirty="0" smtClean="0"/>
              <a:t> transducers employing nickel or nickel-iron alloys would have competed with the piezoelectric transducers, if the effects of stress on permeability and </a:t>
            </a:r>
            <a:r>
              <a:rPr lang="en-US" dirty="0" err="1" smtClean="0"/>
              <a:t>remnance</a:t>
            </a:r>
            <a:r>
              <a:rPr lang="en-US" dirty="0" smtClean="0"/>
              <a:t> are linear without showing any hysteresis. The transducers need mechanical bias, so as to make them suitable for application of cyclic stress. Figure 7.21(a) shows the variation of </a:t>
            </a:r>
            <a:r>
              <a:rPr lang="en-US" i="1" dirty="0" smtClean="0"/>
              <a:t>B </a:t>
            </a:r>
            <a:r>
              <a:rPr lang="en-US" dirty="0" smtClean="0"/>
              <a:t>with stress at different values of </a:t>
            </a:r>
            <a:r>
              <a:rPr lang="en-US" i="1" dirty="0" smtClean="0"/>
              <a:t>H, </a:t>
            </a:r>
            <a:r>
              <a:rPr lang="en-US" dirty="0" smtClean="0"/>
              <a:t>and Figure 7.21(b) shows the effect of superposition of cyclic torsion on tensile stress for the case of a nickel sample.</a:t>
            </a:r>
            <a:endParaRPr lang="en-IN" dirty="0" smtClean="0"/>
          </a:p>
          <a:p>
            <a:endParaRPr 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r>
              <a:rPr lang="en-US" dirty="0" smtClean="0"/>
              <a:t>Photo-electric transducers</a:t>
            </a:r>
            <a:endParaRPr lang="en-IN" dirty="0" smtClean="0"/>
          </a:p>
          <a:p>
            <a:pPr algn="just"/>
            <a:r>
              <a:rPr lang="en-US" dirty="0" smtClean="0"/>
              <a:t>These </a:t>
            </a:r>
            <a:r>
              <a:rPr lang="en-US" dirty="0" err="1" smtClean="0"/>
              <a:t>tranducers</a:t>
            </a:r>
            <a:r>
              <a:rPr lang="en-US" dirty="0" smtClean="0"/>
              <a:t> operate on the principle that when light strikes special combination of materials, a voltage may be generated, a resistance change may take place, or electrons may flow. Photoelectric cells are used for a wide variety of purposes in control engineering, for precision measuring devices, in exposure meters used in photography. They are also used in solar batteries as sources of electrical power</a:t>
            </a:r>
            <a:endParaRPr lang="en-IN" dirty="0" smtClean="0"/>
          </a:p>
          <a:p>
            <a:pPr algn="just"/>
            <a:r>
              <a:rPr lang="en-US" dirty="0" smtClean="0"/>
              <a:t>for rockets and satellites used in space research. Photo­electric transducers offer the advantage that they do not involve any contact being made with the system being measured; just interruption of a beam of light. Further, the light does not have to be visible ; they can be selected to operate with infrared radiation. Photo electric transducers can be grouped into: photo-emissive (photo tube), photo-conductive, and photo-voltaic cells.</a:t>
            </a:r>
            <a:endParaRPr lang="en-IN" dirty="0" smtClean="0"/>
          </a:p>
          <a:p>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pPr algn="just"/>
            <a:r>
              <a:rPr lang="en-US" i="1" dirty="0" smtClean="0"/>
              <a:t>Photo-emissive cell: </a:t>
            </a:r>
            <a:r>
              <a:rPr lang="en-US" dirty="0" smtClean="0"/>
              <a:t>These transducers (Fig. 4.23) operate on the photo-emissive effect, </a:t>
            </a:r>
            <a:r>
              <a:rPr lang="en-US" i="1" dirty="0" smtClean="0"/>
              <a:t>i.e., </a:t>
            </a:r>
            <a:r>
              <a:rPr lang="en-US" dirty="0" smtClean="0"/>
              <a:t>when certain types of materials are exposed to light, electrons are emitted and a current flow is produced. light information   current information. </a:t>
            </a:r>
          </a:p>
        </p:txBody>
      </p:sp>
      <p:pic>
        <p:nvPicPr>
          <p:cNvPr id="1026" name="Picture 2" descr="C:\Users\Compaq\Desktop\MyScan\photo410.jpg"/>
          <p:cNvPicPr>
            <a:picLocks noChangeAspect="1" noChangeArrowheads="1"/>
          </p:cNvPicPr>
          <p:nvPr/>
        </p:nvPicPr>
        <p:blipFill>
          <a:blip r:embed="rId3" cstate="print"/>
          <a:srcRect/>
          <a:stretch>
            <a:fillRect/>
          </a:stretch>
        </p:blipFill>
        <p:spPr bwMode="auto">
          <a:xfrm>
            <a:off x="1714480" y="3429000"/>
            <a:ext cx="4500594" cy="2688336"/>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r>
              <a:rPr lang="en-US" dirty="0" smtClean="0"/>
              <a:t>The light sensitive photo-cathode may consist of a very thin film of cesium deposited by </a:t>
            </a:r>
            <a:r>
              <a:rPr lang="en-US" dirty="0" err="1" smtClean="0"/>
              <a:t>vaporisaticn</a:t>
            </a:r>
            <a:r>
              <a:rPr lang="en-US" dirty="0" smtClean="0"/>
              <a:t> onto an </a:t>
            </a:r>
            <a:r>
              <a:rPr lang="en-US" dirty="0" err="1" smtClean="0"/>
              <a:t>oxidised</a:t>
            </a:r>
            <a:r>
              <a:rPr lang="en-US" dirty="0" smtClean="0"/>
              <a:t> silver base. Light strikes the cathode, causing the emission of electrons which are attracted towards the anode This phenomenon produces flow of electric current in the external circuit; the current being a function of radiant energy striking the cathode.</a:t>
            </a:r>
            <a:endParaRPr lang="en-IN" dirty="0" smtClean="0"/>
          </a:p>
          <a:p>
            <a:pPr algn="just"/>
            <a:r>
              <a:rPr lang="en-US" dirty="0" smtClean="0"/>
              <a:t>There exit three separate types of photo-emissive cells ; the high vacuum single cathode, the gas filled and the multiplier tubes. The high vacuum and the gas filled tubes are both diodes where the cathode and anode are enclosed in a glass or quartz envelope which is </a:t>
            </a:r>
            <a:r>
              <a:rPr lang="en-US" dirty="0" err="1" smtClean="0"/>
              <a:t>either.evacuated</a:t>
            </a:r>
            <a:r>
              <a:rPr lang="en-US" dirty="0" smtClean="0"/>
              <a:t> or filled with an inert gas. The difference lies in the extent of the vacuum and the kind of inert gas The photo-multiplier tubes use the principle of secondary emission. Tire device consists of a series of reflecting electrodes, called dynodes, which amplify</a:t>
            </a:r>
            <a:r>
              <a:rPr lang="en-US" baseline="30000" dirty="0" smtClean="0"/>
              <a:t>.</a:t>
            </a:r>
            <a:r>
              <a:rPr lang="en-US" dirty="0" smtClean="0"/>
              <a:t> the original output current. The dynodes are so arranged that the electrons striking a dynode produce further electron emission from the dynode.</a:t>
            </a:r>
            <a:endParaRPr lang="en-IN" dirty="0" smtClean="0"/>
          </a:p>
          <a:p>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r>
              <a:rPr lang="en-US" dirty="0" smtClean="0"/>
              <a:t>The number of emitted electrons can be increased and high gains made possible by using a photo multipliers.</a:t>
            </a:r>
            <a:endParaRPr lang="en-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r>
              <a:rPr lang="en-US" dirty="0" smtClean="0"/>
              <a:t>With reference to Fig. 4.24, voltage </a:t>
            </a:r>
            <a:r>
              <a:rPr lang="en-US" i="1" dirty="0" smtClean="0"/>
              <a:t>.E, </a:t>
            </a:r>
            <a:r>
              <a:rPr lang="en-US" dirty="0" smtClean="0"/>
              <a:t>accelerates the electrons emitted by cathode </a:t>
            </a:r>
            <a:r>
              <a:rPr lang="en-US" i="1" dirty="0" smtClean="0"/>
              <a:t>C </a:t>
            </a:r>
            <a:r>
              <a:rPr lang="en-US" dirty="0" smtClean="0"/>
              <a:t>and these are </a:t>
            </a:r>
            <a:r>
              <a:rPr lang="en-US" dirty="0" err="1" smtClean="0"/>
              <a:t>focussed</a:t>
            </a:r>
            <a:r>
              <a:rPr lang="en-US" dirty="0" smtClean="0"/>
              <a:t> onto the dynode </a:t>
            </a:r>
            <a:r>
              <a:rPr lang="en-US" i="1" dirty="0" smtClean="0"/>
              <a:t>D</a:t>
            </a:r>
            <a:r>
              <a:rPr lang="en-US" i="1" baseline="-25000" dirty="0" smtClean="0"/>
              <a:t>i</a:t>
            </a:r>
            <a:r>
              <a:rPr lang="en-US" i="1" dirty="0" smtClean="0"/>
              <a:t>. </a:t>
            </a:r>
            <a:r>
              <a:rPr lang="en-US" dirty="0" smtClean="0"/>
              <a:t>Each incident electron causes emission of secondary electrons which subsequently get </a:t>
            </a:r>
            <a:r>
              <a:rPr lang="en-US" dirty="0" err="1" smtClean="0"/>
              <a:t>focussed</a:t>
            </a:r>
            <a:r>
              <a:rPr lang="en-US" dirty="0" smtClean="0"/>
              <a:t> upon dynode </a:t>
            </a:r>
            <a:r>
              <a:rPr lang="en-US" i="1" dirty="0" smtClean="0"/>
              <a:t>D,. </a:t>
            </a:r>
            <a:r>
              <a:rPr lang="en-US" dirty="0" smtClean="0"/>
              <a:t>Finally these are attracted by the anode </a:t>
            </a:r>
            <a:r>
              <a:rPr lang="en-US" i="1" dirty="0" smtClean="0"/>
              <a:t>A </a:t>
            </a:r>
            <a:r>
              <a:rPr lang="en-US" dirty="0" smtClean="0"/>
              <a:t>leading to generation of current </a:t>
            </a:r>
            <a:r>
              <a:rPr lang="en-US" i="1" dirty="0" smtClean="0"/>
              <a:t>I.</a:t>
            </a:r>
            <a:endParaRPr lang="en-IN" dirty="0" smtClean="0"/>
          </a:p>
          <a:p>
            <a:pPr algn="just"/>
            <a:r>
              <a:rPr lang="en-US" dirty="0" smtClean="0"/>
              <a:t>4.13.2 </a:t>
            </a:r>
            <a:r>
              <a:rPr lang="en-US" i="1" dirty="0" smtClean="0"/>
              <a:t>Photo-conductive cell : </a:t>
            </a:r>
            <a:r>
              <a:rPr lang="en-US" dirty="0" smtClean="0"/>
              <a:t>These are the variable resistance transducers. They operate on the principle of photo conductive effect, </a:t>
            </a:r>
            <a:r>
              <a:rPr lang="en-US" dirty="0" err="1" smtClean="0"/>
              <a:t>i</a:t>
            </a:r>
            <a:r>
              <a:rPr lang="en-US" dirty="0" smtClean="0"/>
              <a:t>. </a:t>
            </a:r>
            <a:r>
              <a:rPr lang="en-US" i="1" dirty="0" smtClean="0"/>
              <a:t>e., </a:t>
            </a:r>
            <a:r>
              <a:rPr lang="en-US" dirty="0" smtClean="0"/>
              <a:t>some special type of semiconductor materials change their resistance when exposed to light.</a:t>
            </a:r>
          </a:p>
        </p:txBody>
      </p:sp>
      <p:pic>
        <p:nvPicPr>
          <p:cNvPr id="8" name="pic"/>
          <p:cNvPicPr/>
          <p:nvPr/>
        </p:nvPicPr>
        <p:blipFill>
          <a:blip r:embed="rId3" cstate="print">
            <a:lum bright="10000"/>
          </a:blip>
          <a:stretch>
            <a:fillRect/>
          </a:stretch>
        </p:blipFill>
        <p:spPr>
          <a:xfrm>
            <a:off x="2214546" y="1500174"/>
            <a:ext cx="4143404" cy="148018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lnSpcReduction="10000"/>
          </a:bodyPr>
          <a:lstStyle/>
          <a:p>
            <a:pPr algn="just"/>
            <a:r>
              <a:rPr lang="en-US" dirty="0" smtClean="0"/>
              <a:t>Fig. 4.25 shows schematically the construction and electrical circuit of a photo­conductive cell. The sensitive material usually employed is cadmium </a:t>
            </a:r>
            <a:r>
              <a:rPr lang="en-US" dirty="0" err="1" smtClean="0"/>
              <a:t>sulphide</a:t>
            </a:r>
            <a:r>
              <a:rPr lang="en-US" dirty="0" smtClean="0"/>
              <a:t>, cadmium </a:t>
            </a:r>
            <a:r>
              <a:rPr lang="en-US" dirty="0" err="1" smtClean="0"/>
              <a:t>selenide</a:t>
            </a:r>
            <a:r>
              <a:rPr lang="en-US" dirty="0" smtClean="0"/>
              <a:t>, germanium etc in the form of thin coating between the two electrodes on a glass plate. Further, the cells are used in the circuit as a variable resistance and are put in series with an ammeter and a voltage source. When the light strikes the semiconductor material, there is a decrease in the cell resistance thereby producing an increase in the current indicated by the ammeter.</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p:cNvPicPr>
          <p:nvPr>
            <p:ph idx="1"/>
          </p:nvPr>
        </p:nvPicPr>
        <p:blipFill>
          <a:blip r:embed="rId3" cstate="print"/>
          <a:srcRect/>
          <a:stretch>
            <a:fillRect/>
          </a:stretch>
        </p:blipFill>
        <p:spPr bwMode="auto">
          <a:xfrm>
            <a:off x="571472" y="714356"/>
            <a:ext cx="7572428" cy="2514286"/>
          </a:xfrm>
          <a:prstGeom prst="rect">
            <a:avLst/>
          </a:prstGeom>
          <a:noFill/>
          <a:ln w="9525">
            <a:noFill/>
            <a:miter lim="800000"/>
            <a:headEnd/>
            <a:tailEnd/>
          </a:ln>
        </p:spPr>
      </p:pic>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076" name="Rectangle 4"/>
          <p:cNvSpPr>
            <a:spLocks noChangeArrowheads="1"/>
          </p:cNvSpPr>
          <p:nvPr/>
        </p:nvSpPr>
        <p:spPr bwMode="auto">
          <a:xfrm>
            <a:off x="549275" y="5492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077" name="Rectangle 5"/>
          <p:cNvSpPr>
            <a:spLocks noChangeArrowheads="1"/>
          </p:cNvSpPr>
          <p:nvPr/>
        </p:nvSpPr>
        <p:spPr bwMode="auto">
          <a:xfrm>
            <a:off x="357159" y="3435350"/>
            <a:ext cx="857256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557838" algn="r"/>
              </a:tabLst>
            </a:pPr>
            <a:r>
              <a:rPr kumimoji="0" lang="en-US" sz="1400" b="0" i="1" u="none" strike="noStrike" cap="none" normalizeH="0" baseline="0" dirty="0" smtClean="0">
                <a:ln>
                  <a:noFill/>
                </a:ln>
                <a:solidFill>
                  <a:srgbClr val="0B0A0E"/>
                </a:solidFill>
                <a:effectLst/>
                <a:latin typeface="Calibri" pitchFamily="34" charset="0"/>
                <a:ea typeface="Calibri" pitchFamily="34" charset="0"/>
                <a:cs typeface="Times New Roman" pitchFamily="18" charset="0"/>
              </a:rPr>
              <a:t>Fig. 4.25 Photo-</a:t>
            </a:r>
            <a:r>
              <a:rPr kumimoji="0" lang="en-US" sz="1400" b="0" i="1" u="none" strike="noStrike" cap="none" normalizeH="0" baseline="0" dirty="0" err="1" smtClean="0">
                <a:ln>
                  <a:noFill/>
                </a:ln>
                <a:solidFill>
                  <a:srgbClr val="0B0A0E"/>
                </a:solidFill>
                <a:effectLst/>
                <a:latin typeface="Calibri" pitchFamily="34" charset="0"/>
                <a:ea typeface="Calibri" pitchFamily="34" charset="0"/>
                <a:cs typeface="Times New Roman" pitchFamily="18" charset="0"/>
              </a:rPr>
              <a:t>conluctive</a:t>
            </a:r>
            <a:r>
              <a:rPr kumimoji="0" lang="en-US" sz="1400" b="0" i="1" u="none" strike="noStrike" cap="none" normalizeH="0" baseline="0" dirty="0" smtClean="0">
                <a:ln>
                  <a:noFill/>
                </a:ln>
                <a:solidFill>
                  <a:srgbClr val="0B0A0E"/>
                </a:solidFill>
                <a:effectLst/>
                <a:latin typeface="Calibri" pitchFamily="34" charset="0"/>
                <a:ea typeface="Calibri" pitchFamily="34" charset="0"/>
                <a:cs typeface="Times New Roman" pitchFamily="18" charset="0"/>
              </a:rPr>
              <a:t> cell	Fig. 4.26 Photo-voltaic cell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pPr algn="just"/>
            <a:r>
              <a:rPr lang="en-US" i="1" dirty="0" smtClean="0"/>
              <a:t>Photo-voltaic cell : </a:t>
            </a:r>
            <a:r>
              <a:rPr lang="en-US" dirty="0" smtClean="0"/>
              <a:t>These transducers operate on the photo-</a:t>
            </a:r>
            <a:r>
              <a:rPr lang="en-US" dirty="0" err="1" smtClean="0"/>
              <a:t>valtaic</a:t>
            </a:r>
            <a:r>
              <a:rPr lang="en-US" dirty="0" smtClean="0"/>
              <a:t> effect, </a:t>
            </a:r>
            <a:r>
              <a:rPr lang="en-US" i="1" dirty="0" smtClean="0"/>
              <a:t>i.e., </a:t>
            </a:r>
            <a:r>
              <a:rPr lang="en-US" dirty="0" smtClean="0"/>
              <a:t>when light strikes a junction of certain dissimilar metals, a potential difference is built up.</a:t>
            </a:r>
            <a:endParaRPr lang="en-IN" dirty="0" smtClean="0"/>
          </a:p>
          <a:p>
            <a:pPr algn="just"/>
            <a:r>
              <a:rPr lang="en-US" dirty="0" smtClean="0"/>
              <a:t>The cell consists of a metal base plate, a non-metal semiconductor and a thin transparent metallic layer (Fig. 4.26). Typical examples of the layers are the copper oxide on copper and iron oxide on iron combination. The transparent layer may be in the form of a sprayed conducting lacquer. Light strikes the coating and generates an electric potential. The output is, however, low and is non-linear function of the light intensity. In contrast to photo-tube and photo-conductive cells, the photo-voltaic unit is self-generated and requires no voltage source to operate it. Further, it need not be operated in vacuum or gas filled envelope. The most common application of photo-voltaic cell is in light exposure meter in photographic work.</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r>
              <a:rPr lang="en-US" b="1" dirty="0" smtClean="0"/>
              <a:t>HALL-EFFECT TRANSDUCERS</a:t>
            </a:r>
            <a:endParaRPr lang="en-IN" dirty="0" smtClean="0"/>
          </a:p>
          <a:p>
            <a:pPr algn="just"/>
            <a:r>
              <a:rPr lang="en-US" dirty="0" smtClean="0"/>
              <a:t>The Hall effect was discovered in 1879 and belongs to one of the </a:t>
            </a:r>
            <a:r>
              <a:rPr lang="en-US" dirty="0" err="1" smtClean="0"/>
              <a:t>galvanomagnetic</a:t>
            </a:r>
            <a:r>
              <a:rPr lang="en-US" dirty="0" smtClean="0"/>
              <a:t> phenomena in which the interaction between the magnetic field and moving electrical charges results in the development of forces that alter the motion of the charge. The Hall effect is observed in all metals, but it is very much prominent in semiconductor materials. A thin strip of bismuth or n-type germanium is subjected to magnetic field </a:t>
            </a:r>
            <a:r>
              <a:rPr lang="en-US" i="1" dirty="0" smtClean="0"/>
              <a:t>B </a:t>
            </a:r>
            <a:r>
              <a:rPr lang="en-US" dirty="0" smtClean="0"/>
              <a:t>normal to its surface as shown in Figure 7.25, while it carries a current </a:t>
            </a:r>
            <a:r>
              <a:rPr lang="en-US" i="1" dirty="0" smtClean="0"/>
              <a:t>I </a:t>
            </a:r>
            <a:r>
              <a:rPr lang="en-US" dirty="0" smtClean="0"/>
              <a:t>along the length of the strip, but normal to </a:t>
            </a:r>
            <a:r>
              <a:rPr lang="en-US" i="1" dirty="0" smtClean="0"/>
              <a:t>B. </a:t>
            </a:r>
            <a:r>
              <a:rPr lang="en-US" dirty="0" smtClean="0"/>
              <a:t>The magnetic field exerts a force (known as </a:t>
            </a:r>
            <a:r>
              <a:rPr lang="en-US" i="1" dirty="0" smtClean="0"/>
              <a:t>Lorentz force) </a:t>
            </a:r>
            <a:r>
              <a:rPr lang="en-US" dirty="0" smtClean="0"/>
              <a:t>on the electrons moving at a velocity v, with the result that some of them drift towards the edges of the strip. The edge surfaces act like charged electrodes and the potential difference measured between P and Q is known as Hall</a:t>
            </a:r>
            <a:endParaRPr lang="en-IN" dirty="0" smtClean="0"/>
          </a:p>
          <a:p>
            <a:pPr algn="just"/>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69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
          <p:cNvPicPr>
            <a:picLocks noGrp="1"/>
          </p:cNvPicPr>
          <p:nvPr>
            <p:ph idx="1"/>
          </p:nvPr>
        </p:nvPicPr>
        <p:blipFill>
          <a:blip r:embed="rId3" cstate="print"/>
          <a:stretch>
            <a:fillRect/>
          </a:stretch>
        </p:blipFill>
        <p:spPr>
          <a:xfrm>
            <a:off x="1285852" y="1000108"/>
            <a:ext cx="5429288" cy="1638300"/>
          </a:xfrm>
          <a:prstGeom prst="rect">
            <a:avLst/>
          </a:prstGeom>
        </p:spPr>
      </p:pic>
      <p:sp>
        <p:nvSpPr>
          <p:cNvPr id="10" name="Rectangle 9"/>
          <p:cNvSpPr/>
          <p:nvPr/>
        </p:nvSpPr>
        <p:spPr>
          <a:xfrm>
            <a:off x="3143240" y="2786058"/>
            <a:ext cx="2589170" cy="369332"/>
          </a:xfrm>
          <a:prstGeom prst="rect">
            <a:avLst/>
          </a:prstGeom>
        </p:spPr>
        <p:txBody>
          <a:bodyPr wrap="none">
            <a:spAutoFit/>
          </a:bodyPr>
          <a:lstStyle/>
          <a:p>
            <a:r>
              <a:rPr lang="en-IN" dirty="0" smtClean="0"/>
              <a:t>Hall Effect Transducers</a:t>
            </a:r>
            <a:endParaRPr lang="en-IN" dirty="0"/>
          </a:p>
        </p:txBody>
      </p:sp>
      <p:sp>
        <p:nvSpPr>
          <p:cNvPr id="11" name="Rectangle 10"/>
          <p:cNvSpPr/>
          <p:nvPr/>
        </p:nvSpPr>
        <p:spPr>
          <a:xfrm>
            <a:off x="142844" y="3500438"/>
            <a:ext cx="9001156" cy="2308324"/>
          </a:xfrm>
          <a:prstGeom prst="rect">
            <a:avLst/>
          </a:prstGeom>
        </p:spPr>
        <p:txBody>
          <a:bodyPr wrap="square">
            <a:spAutoFit/>
          </a:bodyPr>
          <a:lstStyle/>
          <a:p>
            <a:r>
              <a:rPr lang="en-US" sz="2400" dirty="0" smtClean="0">
                <a:latin typeface="Arial" pitchFamily="34" charset="0"/>
                <a:cs typeface="Arial" pitchFamily="34" charset="0"/>
              </a:rPr>
              <a:t>potential </a:t>
            </a:r>
            <a:r>
              <a:rPr lang="en-IN" sz="2400" dirty="0" smtClean="0">
                <a:latin typeface="Arial" pitchFamily="34" charset="0"/>
                <a:cs typeface="Arial" pitchFamily="34" charset="0"/>
              </a:rPr>
              <a:t>E</a:t>
            </a:r>
            <a:r>
              <a:rPr lang="en-IN" sz="2400" baseline="-25000" dirty="0" smtClean="0">
                <a:latin typeface="Arial" pitchFamily="34" charset="0"/>
                <a:cs typeface="Arial" pitchFamily="34" charset="0"/>
              </a:rPr>
              <a:t>H </a:t>
            </a:r>
            <a:r>
              <a:rPr lang="en-US" sz="2400" dirty="0" smtClean="0">
                <a:latin typeface="Arial" pitchFamily="34" charset="0"/>
                <a:cs typeface="Arial" pitchFamily="34" charset="0"/>
              </a:rPr>
              <a:t>which increases with increase of </a:t>
            </a:r>
            <a:r>
              <a:rPr lang="en-US" sz="2400" i="1" dirty="0" smtClean="0">
                <a:latin typeface="Arial" pitchFamily="34" charset="0"/>
                <a:cs typeface="Arial" pitchFamily="34" charset="0"/>
              </a:rPr>
              <a:t>B-</a:t>
            </a:r>
            <a:r>
              <a:rPr lang="en-US" sz="2400" dirty="0" smtClean="0">
                <a:latin typeface="Arial" pitchFamily="34" charset="0"/>
                <a:cs typeface="Arial" pitchFamily="34" charset="0"/>
              </a:rPr>
              <a:t>and </a:t>
            </a:r>
            <a:r>
              <a:rPr lang="en-US" sz="2400" i="1" dirty="0" smtClean="0">
                <a:latin typeface="Arial" pitchFamily="34" charset="0"/>
                <a:cs typeface="Arial" pitchFamily="34" charset="0"/>
              </a:rPr>
              <a:t>I. </a:t>
            </a:r>
            <a:r>
              <a:rPr lang="en-US" sz="2400" dirty="0" smtClean="0">
                <a:latin typeface="Arial" pitchFamily="34" charset="0"/>
                <a:cs typeface="Arial" pitchFamily="34" charset="0"/>
              </a:rPr>
              <a:t>The build-up of the charge on the edge surfaces will, in turn, develop an electric field (Hall field) of such a polarity that counteracts the collection of charges on the surfaces. The force on the electrons due to Hall field and the</a:t>
            </a:r>
            <a:r>
              <a:rPr lang="en-IN" sz="2400" dirty="0" smtClean="0">
                <a:latin typeface="Arial" pitchFamily="34" charset="0"/>
                <a:cs typeface="Arial" pitchFamily="34" charset="0"/>
              </a:rPr>
              <a:t> </a:t>
            </a:r>
            <a:r>
              <a:rPr lang="en-US" sz="2400" dirty="0" smtClean="0">
                <a:latin typeface="Arial" pitchFamily="34" charset="0"/>
                <a:cs typeface="Arial" pitchFamily="34" charset="0"/>
              </a:rPr>
              <a:t>Lorentz force balance each other finally. The time required to reach this equilibrium is about </a:t>
            </a:r>
            <a:r>
              <a:rPr lang="en-IN" sz="2400" dirty="0" smtClean="0">
                <a:latin typeface="Arial" pitchFamily="34" charset="0"/>
                <a:cs typeface="Arial" pitchFamily="34" charset="0"/>
              </a:rPr>
              <a:t>10</a:t>
            </a:r>
            <a:r>
              <a:rPr lang="en-IN" sz="2400" baseline="30000" dirty="0" smtClean="0">
                <a:latin typeface="Arial" pitchFamily="34" charset="0"/>
                <a:cs typeface="Arial" pitchFamily="34" charset="0"/>
              </a:rPr>
              <a:t> -14</a:t>
            </a:r>
            <a:r>
              <a:rPr lang="en-IN" sz="2400" dirty="0" smtClean="0">
                <a:latin typeface="Arial" pitchFamily="34" charset="0"/>
                <a:cs typeface="Arial" pitchFamily="34" charset="0"/>
              </a:rPr>
              <a:t> 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214282" y="785794"/>
            <a:ext cx="8472518" cy="5523566"/>
          </a:xfrm>
        </p:spPr>
        <p:txBody>
          <a:bodyPr>
            <a:normAutofit lnSpcReduction="10000"/>
          </a:bodyPr>
          <a:lstStyle/>
          <a:p>
            <a:r>
              <a:rPr lang="en-US" sz="2400" b="1" dirty="0" smtClean="0"/>
              <a:t>Advantages </a:t>
            </a:r>
            <a:r>
              <a:rPr lang="en-US" sz="2400" dirty="0" smtClean="0"/>
              <a:t>: -Such transducers have the advantages of</a:t>
            </a:r>
            <a:endParaRPr lang="en-IN" sz="2400" dirty="0" smtClean="0"/>
          </a:p>
          <a:p>
            <a:pPr lvl="0" fontAlgn="base"/>
            <a:r>
              <a:rPr lang="en-US" sz="2400" dirty="0" smtClean="0"/>
              <a:t>availability in different sizes, shapes and ranges     </a:t>
            </a:r>
            <a:endParaRPr lang="en-IN" sz="2400" dirty="0" smtClean="0"/>
          </a:p>
          <a:p>
            <a:pPr lvl="0" fontAlgn="base"/>
            <a:r>
              <a:rPr lang="en-US" sz="2400" dirty="0" smtClean="0"/>
              <a:t> less expensive and high output</a:t>
            </a:r>
            <a:endParaRPr lang="en-IN" sz="2400" dirty="0" smtClean="0"/>
          </a:p>
          <a:p>
            <a:pPr lvl="0" fontAlgn="base"/>
            <a:r>
              <a:rPr lang="en-US" sz="2400" dirty="0" smtClean="0"/>
              <a:t>a-c excitation</a:t>
            </a:r>
            <a:endParaRPr lang="en-IN" sz="2400" dirty="0" smtClean="0"/>
          </a:p>
          <a:p>
            <a:pPr lvl="0" fontAlgn="base"/>
            <a:r>
              <a:rPr lang="en-US" sz="2400" dirty="0" smtClean="0"/>
              <a:t>rugged construction, insensitivity towards vibration and temperature.</a:t>
            </a:r>
            <a:endParaRPr lang="en-IN" sz="2400" dirty="0" smtClean="0"/>
          </a:p>
          <a:p>
            <a:pPr algn="just"/>
            <a:r>
              <a:rPr lang="en-US" sz="2400" b="1" dirty="0" smtClean="0"/>
              <a:t>Disadvantages : </a:t>
            </a:r>
            <a:r>
              <a:rPr lang="en-US" sz="2400" dirty="0" smtClean="0"/>
              <a:t>The device has a limited life due to early wear of the sliding arm. Under normal operating conditions, the life of a pot may be more than 20 million full strokes or rotations. The output tends to be noisy and erratic in high speed operation or when used in high vibration environment. Experience shows that the noise problem tends to become troublesome when the sliding velocity exceeds 3 m/s.</a:t>
            </a:r>
            <a:endParaRPr lang="en-IN" sz="2400" dirty="0" smtClean="0"/>
          </a:p>
          <a:p>
            <a:pPr lvl="0" algn="just"/>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pPr algn="just"/>
            <a:r>
              <a:rPr lang="en-US" dirty="0" smtClean="0"/>
              <a:t>If </a:t>
            </a:r>
            <a:r>
              <a:rPr lang="en-US" i="1" dirty="0" smtClean="0"/>
              <a:t>e </a:t>
            </a:r>
            <a:r>
              <a:rPr lang="en-US" dirty="0" smtClean="0"/>
              <a:t>is the charge of the electron, then the Lorentz force </a:t>
            </a:r>
            <a:r>
              <a:rPr lang="en-IN" dirty="0" smtClean="0"/>
              <a:t>Bev </a:t>
            </a:r>
            <a:r>
              <a:rPr lang="en-US" dirty="0" smtClean="0"/>
              <a:t>and the force due to Hall field are equal to each other. Hence</a:t>
            </a:r>
            <a:endParaRPr lang="en-IN" dirty="0" smtClean="0"/>
          </a:p>
          <a:p>
            <a:pPr algn="just"/>
            <a:r>
              <a:rPr lang="en-US" i="1" dirty="0" smtClean="0"/>
              <a:t>Bev = </a:t>
            </a:r>
            <a:r>
              <a:rPr lang="en-US" i="1" dirty="0" err="1" smtClean="0"/>
              <a:t>eE</a:t>
            </a:r>
            <a:r>
              <a:rPr lang="en-US" i="1" baseline="-25000" dirty="0" err="1" smtClean="0"/>
              <a:t>H</a:t>
            </a:r>
            <a:r>
              <a:rPr lang="en-US" i="1" baseline="-25000" dirty="0" smtClean="0"/>
              <a:t> </a:t>
            </a:r>
            <a:r>
              <a:rPr lang="en-US" i="1" dirty="0" smtClean="0"/>
              <a:t>lb              </a:t>
            </a:r>
            <a:r>
              <a:rPr lang="en-US" dirty="0" smtClean="0"/>
              <a:t>(7.16)</a:t>
            </a:r>
            <a:endParaRPr lang="en-IN" dirty="0" smtClean="0"/>
          </a:p>
          <a:p>
            <a:pPr algn="just"/>
            <a:r>
              <a:rPr lang="en-US" i="1" dirty="0" smtClean="0"/>
              <a:t>EH = </a:t>
            </a:r>
            <a:r>
              <a:rPr lang="en-IN" dirty="0" err="1" smtClean="0"/>
              <a:t>Bbv</a:t>
            </a:r>
            <a:r>
              <a:rPr lang="en-IN" dirty="0" smtClean="0"/>
              <a:t> </a:t>
            </a:r>
            <a:r>
              <a:rPr lang="en-US" i="1" dirty="0" smtClean="0"/>
              <a:t>(volts)</a:t>
            </a:r>
            <a:endParaRPr lang="en-IN" dirty="0" smtClean="0"/>
          </a:p>
          <a:p>
            <a:pPr algn="just"/>
            <a:r>
              <a:rPr lang="en-US" i="1" dirty="0" smtClean="0"/>
              <a:t>Where, B = </a:t>
            </a:r>
            <a:r>
              <a:rPr lang="en-US" dirty="0" smtClean="0"/>
              <a:t>the magnetic flux density, v = velocity, m/s , </a:t>
            </a:r>
            <a:r>
              <a:rPr lang="en-US" i="1" dirty="0" smtClean="0"/>
              <a:t>b = </a:t>
            </a:r>
            <a:r>
              <a:rPr lang="en-US" dirty="0" smtClean="0"/>
              <a:t>width, m</a:t>
            </a:r>
            <a:endParaRPr lang="en-IN" dirty="0" smtClean="0"/>
          </a:p>
          <a:p>
            <a:pPr algn="just"/>
            <a:r>
              <a:rPr lang="en-US" dirty="0" smtClean="0"/>
              <a:t>The electrons ant the free charge carriers assume a velocity along the length of the strip, which is proportional to electric field along the direction of motion. If the mobility of the charge carriers is represented by  </a:t>
            </a:r>
            <a:r>
              <a:rPr lang="el-GR" i="1" dirty="0" smtClean="0"/>
              <a:t>χ</a:t>
            </a:r>
            <a:r>
              <a:rPr lang="en-US" dirty="0" smtClean="0"/>
              <a:t> then v is given by</a:t>
            </a:r>
            <a:endParaRPr lang="en-IN" dirty="0" smtClean="0"/>
          </a:p>
          <a:p>
            <a:pPr algn="just"/>
            <a:r>
              <a:rPr lang="en-US" dirty="0" smtClean="0"/>
              <a:t>v = </a:t>
            </a:r>
            <a:r>
              <a:rPr lang="el-GR" i="1" dirty="0" smtClean="0"/>
              <a:t>χ</a:t>
            </a:r>
            <a:r>
              <a:rPr lang="en-US" i="1" dirty="0" err="1" smtClean="0"/>
              <a:t>E</a:t>
            </a:r>
            <a:r>
              <a:rPr lang="en-US" i="1" baseline="-25000" dirty="0" err="1" smtClean="0"/>
              <a:t>b</a:t>
            </a:r>
            <a:r>
              <a:rPr lang="en-US" i="1" baseline="-25000" dirty="0" smtClean="0"/>
              <a:t> </a:t>
            </a:r>
            <a:r>
              <a:rPr lang="en-US" i="1" dirty="0" smtClean="0"/>
              <a:t>/L</a:t>
            </a:r>
            <a:endParaRPr lang="en-IN"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r>
              <a:rPr lang="en-US" dirty="0" smtClean="0"/>
              <a:t>and using </a:t>
            </a:r>
            <a:r>
              <a:rPr lang="en-US" i="1" dirty="0" err="1" smtClean="0"/>
              <a:t>E</a:t>
            </a:r>
            <a:r>
              <a:rPr lang="en-US" i="1" baseline="-25000" dirty="0" err="1" smtClean="0"/>
              <a:t>b</a:t>
            </a:r>
            <a:r>
              <a:rPr lang="en-US" i="1" baseline="-25000" dirty="0" smtClean="0"/>
              <a:t> </a:t>
            </a:r>
            <a:r>
              <a:rPr lang="en-US" i="1" dirty="0" smtClean="0"/>
              <a:t>= </a:t>
            </a:r>
            <a:r>
              <a:rPr lang="en-US" i="1" dirty="0" err="1" smtClean="0"/>
              <a:t>IρL</a:t>
            </a:r>
            <a:r>
              <a:rPr lang="en-US" i="1" dirty="0" smtClean="0"/>
              <a:t>/</a:t>
            </a:r>
            <a:r>
              <a:rPr lang="en-US" i="1" dirty="0" err="1" smtClean="0"/>
              <a:t>bt</a:t>
            </a:r>
            <a:r>
              <a:rPr lang="en-US" i="1" dirty="0" smtClean="0"/>
              <a:t>, v is given by</a:t>
            </a:r>
            <a:r>
              <a:rPr lang="el-GR" i="1" dirty="0" smtClean="0"/>
              <a:t> χ</a:t>
            </a:r>
            <a:r>
              <a:rPr lang="en-US" i="1" dirty="0" smtClean="0"/>
              <a:t> </a:t>
            </a:r>
            <a:r>
              <a:rPr lang="en-US" i="1" dirty="0" err="1" smtClean="0"/>
              <a:t>Iρ</a:t>
            </a:r>
            <a:r>
              <a:rPr lang="en-US" i="1" dirty="0" smtClean="0"/>
              <a:t>/</a:t>
            </a:r>
            <a:r>
              <a:rPr lang="en-US" i="1" dirty="0" err="1" smtClean="0"/>
              <a:t>bt.</a:t>
            </a:r>
            <a:r>
              <a:rPr lang="en-US" i="1" dirty="0" smtClean="0"/>
              <a:t> Hence,</a:t>
            </a:r>
          </a:p>
          <a:p>
            <a:endParaRPr lang="en-US" i="1" dirty="0" smtClean="0"/>
          </a:p>
          <a:p>
            <a:r>
              <a:rPr lang="en-US" i="1" dirty="0" smtClean="0"/>
              <a:t>E</a:t>
            </a:r>
            <a:r>
              <a:rPr lang="en-US" i="1" baseline="-25000" dirty="0" smtClean="0"/>
              <a:t>H </a:t>
            </a:r>
            <a:r>
              <a:rPr lang="en-US" i="1" dirty="0" smtClean="0"/>
              <a:t>= ρ</a:t>
            </a:r>
            <a:r>
              <a:rPr lang="el-GR" i="1" dirty="0" smtClean="0"/>
              <a:t>χ</a:t>
            </a:r>
            <a:r>
              <a:rPr lang="en-US" i="1" dirty="0" smtClean="0"/>
              <a:t>BI / t  = K</a:t>
            </a:r>
            <a:r>
              <a:rPr lang="en-US" i="1" baseline="-25000" dirty="0" smtClean="0"/>
              <a:t>H</a:t>
            </a:r>
            <a:r>
              <a:rPr lang="en-US" i="1" dirty="0" smtClean="0"/>
              <a:t>BI / t  </a:t>
            </a:r>
            <a:endParaRPr lang="en-IN" dirty="0" smtClean="0"/>
          </a:p>
          <a:p>
            <a:r>
              <a:rPr lang="en-US" i="1" dirty="0" smtClean="0"/>
              <a:t>Where, K</a:t>
            </a:r>
            <a:r>
              <a:rPr lang="en-US" i="1" baseline="-25000" dirty="0" smtClean="0"/>
              <a:t>H</a:t>
            </a:r>
            <a:r>
              <a:rPr lang="en-US" i="1" dirty="0" smtClean="0"/>
              <a:t> = Hall Constant (=</a:t>
            </a:r>
            <a:r>
              <a:rPr lang="el-GR" i="1" dirty="0" smtClean="0"/>
              <a:t>χ</a:t>
            </a:r>
            <a:r>
              <a:rPr lang="en-US" i="1" dirty="0" smtClean="0"/>
              <a:t>ρ)</a:t>
            </a:r>
            <a:endParaRPr lang="en-IN" dirty="0" smtClean="0"/>
          </a:p>
          <a:p>
            <a:r>
              <a:rPr lang="en-US" i="1" dirty="0" smtClean="0"/>
              <a:t>t= thickness of the strip, m</a:t>
            </a:r>
            <a:endParaRPr lang="en-IN" dirty="0" smtClean="0"/>
          </a:p>
          <a:p>
            <a:r>
              <a:rPr lang="en-US" i="1" dirty="0" smtClean="0"/>
              <a:t>L= Length of the strip, m</a:t>
            </a:r>
            <a:endParaRPr lang="en-IN" dirty="0" smtClean="0"/>
          </a:p>
          <a:p>
            <a:r>
              <a:rPr lang="en-US" dirty="0" smtClean="0"/>
              <a:t>The Hall coefficient depends on the number of free charge carriers per unit volume. The coefficient for metals and semiconductors is given by</a:t>
            </a:r>
            <a:endParaRPr lang="en-IN" dirty="0" smtClean="0"/>
          </a:p>
          <a:p>
            <a:r>
              <a:rPr lang="en-US" dirty="0" smtClean="0"/>
              <a:t>K</a:t>
            </a:r>
            <a:r>
              <a:rPr lang="en-US" baseline="-25000" dirty="0" smtClean="0"/>
              <a:t>H</a:t>
            </a:r>
            <a:r>
              <a:rPr lang="en-US" dirty="0" smtClean="0"/>
              <a:t> =  K (n</a:t>
            </a:r>
            <a:r>
              <a:rPr lang="el-GR" i="1" dirty="0" smtClean="0"/>
              <a:t>χ</a:t>
            </a:r>
            <a:r>
              <a:rPr lang="en-US" i="1" baseline="30000" dirty="0" smtClean="0"/>
              <a:t>2</a:t>
            </a:r>
            <a:r>
              <a:rPr lang="en-US" i="1" baseline="-25000" dirty="0" smtClean="0"/>
              <a:t>n</a:t>
            </a:r>
            <a:r>
              <a:rPr lang="en-US" i="1" dirty="0" smtClean="0"/>
              <a:t> -</a:t>
            </a:r>
            <a:r>
              <a:rPr lang="en-US" dirty="0" smtClean="0"/>
              <a:t> p</a:t>
            </a:r>
            <a:r>
              <a:rPr lang="el-GR" i="1" dirty="0" smtClean="0"/>
              <a:t>χ</a:t>
            </a:r>
            <a:r>
              <a:rPr lang="en-US" i="1" baseline="30000" dirty="0" smtClean="0"/>
              <a:t>2</a:t>
            </a:r>
            <a:r>
              <a:rPr lang="en-US" i="1" baseline="-25000" dirty="0" smtClean="0"/>
              <a:t>p</a:t>
            </a:r>
            <a:r>
              <a:rPr lang="en-US" i="1" dirty="0" smtClean="0"/>
              <a:t>)/ e (</a:t>
            </a:r>
            <a:r>
              <a:rPr lang="en-US" dirty="0" smtClean="0"/>
              <a:t>n</a:t>
            </a:r>
            <a:r>
              <a:rPr lang="el-GR" i="1" dirty="0" smtClean="0"/>
              <a:t>χ</a:t>
            </a:r>
            <a:r>
              <a:rPr lang="en-US" i="1" baseline="-25000" dirty="0" smtClean="0"/>
              <a:t>n</a:t>
            </a:r>
            <a:r>
              <a:rPr lang="en-US" i="1" dirty="0" smtClean="0"/>
              <a:t>+</a:t>
            </a:r>
            <a:r>
              <a:rPr lang="en-US" dirty="0" smtClean="0"/>
              <a:t> p</a:t>
            </a:r>
            <a:r>
              <a:rPr lang="en-US" i="1" dirty="0" smtClean="0"/>
              <a:t> </a:t>
            </a:r>
            <a:r>
              <a:rPr lang="el-GR" i="1" dirty="0" smtClean="0"/>
              <a:t>χ</a:t>
            </a:r>
            <a:r>
              <a:rPr lang="en-US" i="1" baseline="-25000" dirty="0" smtClean="0"/>
              <a:t>p</a:t>
            </a:r>
            <a:r>
              <a:rPr lang="en-US" i="1" dirty="0" smtClean="0"/>
              <a:t>)</a:t>
            </a:r>
            <a:endParaRPr lang="en-IN" dirty="0" smtClean="0"/>
          </a:p>
          <a:p>
            <a:r>
              <a:rPr lang="en-US" dirty="0" smtClean="0"/>
              <a:t>where,</a:t>
            </a:r>
            <a:endParaRPr lang="en-IN" dirty="0" smtClean="0"/>
          </a:p>
          <a:p>
            <a:r>
              <a:rPr lang="en-US" i="1" dirty="0" smtClean="0"/>
              <a:t>K = </a:t>
            </a:r>
            <a:r>
              <a:rPr lang="en-US" dirty="0" smtClean="0"/>
              <a:t>a positive constant </a:t>
            </a:r>
            <a:r>
              <a:rPr lang="en-US" i="1" dirty="0" smtClean="0"/>
              <a:t>(K = </a:t>
            </a:r>
            <a:r>
              <a:rPr lang="en-US" dirty="0" smtClean="0"/>
              <a:t>1 for metals and 3</a:t>
            </a:r>
            <a:r>
              <a:rPr lang="en-US" dirty="0" smtClean="0">
                <a:latin typeface="Cambria Math"/>
                <a:ea typeface="Cambria Math"/>
              </a:rPr>
              <a:t>𝜋/</a:t>
            </a:r>
            <a:r>
              <a:rPr lang="en-US" dirty="0" smtClean="0"/>
              <a:t>8 for semiconductors) </a:t>
            </a:r>
            <a:r>
              <a:rPr lang="en-US" i="1" dirty="0" smtClean="0"/>
              <a:t> </a:t>
            </a:r>
          </a:p>
          <a:p>
            <a:r>
              <a:rPr lang="en-US" i="1" dirty="0" err="1" smtClean="0"/>
              <a:t>n,p</a:t>
            </a:r>
            <a:r>
              <a:rPr lang="en-US" i="1" dirty="0" smtClean="0"/>
              <a:t> = </a:t>
            </a:r>
            <a:r>
              <a:rPr lang="en-US" dirty="0" smtClean="0"/>
              <a:t>No. of free electrons and holes per m</a:t>
            </a:r>
            <a:r>
              <a:rPr lang="en-US" baseline="30000" dirty="0" smtClean="0"/>
              <a:t>3</a:t>
            </a:r>
            <a:endParaRPr lang="en-IN" dirty="0" smtClean="0"/>
          </a:p>
          <a:p>
            <a:r>
              <a:rPr lang="el-GR" i="1" dirty="0" smtClean="0"/>
              <a:t>Χ</a:t>
            </a:r>
            <a:r>
              <a:rPr lang="en-US" i="1" baseline="-25000" dirty="0" smtClean="0"/>
              <a:t>n </a:t>
            </a:r>
            <a:r>
              <a:rPr lang="en-US" dirty="0" smtClean="0"/>
              <a:t>and </a:t>
            </a:r>
            <a:r>
              <a:rPr lang="el-GR" i="1" dirty="0" smtClean="0"/>
              <a:t>χ</a:t>
            </a:r>
            <a:r>
              <a:rPr lang="en-US" i="1" baseline="-25000" dirty="0" smtClean="0"/>
              <a:t>p </a:t>
            </a:r>
            <a:r>
              <a:rPr lang="en-US" dirty="0" smtClean="0"/>
              <a:t>	</a:t>
            </a:r>
            <a:r>
              <a:rPr lang="en-US" i="1" dirty="0" smtClean="0"/>
              <a:t>= </a:t>
            </a:r>
            <a:r>
              <a:rPr lang="en-US" dirty="0" smtClean="0"/>
              <a:t>mobility of the electrons and holes respectively</a:t>
            </a:r>
            <a:endParaRPr lang="en-IN" dirty="0" smtClean="0"/>
          </a:p>
          <a:p>
            <a:r>
              <a:rPr lang="en-US" i="1" dirty="0" smtClean="0"/>
              <a:t>e = </a:t>
            </a:r>
            <a:r>
              <a:rPr lang="en-US" dirty="0" smtClean="0"/>
              <a:t>charge of the electron</a:t>
            </a:r>
            <a:endParaRPr lang="en-IN"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pPr algn="just"/>
            <a:r>
              <a:rPr lang="en-US" dirty="0" smtClean="0"/>
              <a:t>Table 7.3 provides the values of the Hall coefficients for n-type conductors.</a:t>
            </a:r>
            <a:endParaRPr lang="en-IN" dirty="0" smtClean="0"/>
          </a:p>
          <a:p>
            <a:pPr algn="just"/>
            <a:r>
              <a:rPr lang="en-US" dirty="0" smtClean="0"/>
              <a:t>As the number of free charge carriers in semiconductors is far less than in metals, semiconductors possess a very large value for Hall coefficients. However, semiconductors are highly sensitive to temperature. The current passage through the element creates noise and the current should be limited to very low values. The advantages are that semiconductors are extremely fast and require very little space.</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r>
              <a:rPr lang="en-US" dirty="0" smtClean="0"/>
              <a:t>Table 7.3 Hall Coefficients of n type materials</a:t>
            </a:r>
            <a:endParaRPr lang="en-IN" dirty="0" smtClean="0"/>
          </a:p>
          <a:p>
            <a:endParaRPr lang="en-US" dirty="0" smtClean="0"/>
          </a:p>
          <a:p>
            <a:endParaRPr lang="en-US" dirty="0" smtClean="0"/>
          </a:p>
          <a:p>
            <a:endParaRPr lang="en-IN" dirty="0"/>
          </a:p>
        </p:txBody>
      </p:sp>
      <p:graphicFrame>
        <p:nvGraphicFramePr>
          <p:cNvPr id="8" name="Table 7"/>
          <p:cNvGraphicFramePr>
            <a:graphicFrameLocks noGrp="1"/>
          </p:cNvGraphicFramePr>
          <p:nvPr/>
        </p:nvGraphicFramePr>
        <p:xfrm>
          <a:off x="285720" y="1592866"/>
          <a:ext cx="8501090" cy="3135668"/>
        </p:xfrm>
        <a:graphic>
          <a:graphicData uri="http://schemas.openxmlformats.org/drawingml/2006/table">
            <a:tbl>
              <a:tblPr firstRow="1" bandRow="1">
                <a:tableStyleId>{5C22544A-7EE6-4342-B048-85BDC9FD1C3A}</a:tableStyleId>
              </a:tblPr>
              <a:tblGrid>
                <a:gridCol w="4250545"/>
                <a:gridCol w="4250545"/>
              </a:tblGrid>
              <a:tr h="349573">
                <a:tc>
                  <a:txBody>
                    <a:bodyPr/>
                    <a:lstStyle/>
                    <a:p>
                      <a:r>
                        <a:rPr lang="en-US" dirty="0" smtClean="0"/>
                        <a:t>Material</a:t>
                      </a:r>
                      <a:endParaRPr lang="en-IN" dirty="0"/>
                    </a:p>
                  </a:txBody>
                  <a:tcPr/>
                </a:tc>
                <a:tc>
                  <a:txBody>
                    <a:bodyPr/>
                    <a:lstStyle/>
                    <a:p>
                      <a:r>
                        <a:rPr kumimoji="0" lang="en-US" sz="1800" b="1" i="1" kern="1200" dirty="0" smtClean="0">
                          <a:solidFill>
                            <a:schemeClr val="lt1"/>
                          </a:solidFill>
                          <a:latin typeface="+mn-lt"/>
                          <a:ea typeface="+mn-ea"/>
                          <a:cs typeface="+mn-cs"/>
                        </a:rPr>
                        <a:t>K</a:t>
                      </a:r>
                      <a:r>
                        <a:rPr kumimoji="0" lang="en-US" sz="1800" b="1" i="1" kern="1200" baseline="-25000" dirty="0" smtClean="0">
                          <a:solidFill>
                            <a:schemeClr val="lt1"/>
                          </a:solidFill>
                          <a:latin typeface="+mn-lt"/>
                          <a:ea typeface="+mn-ea"/>
                          <a:cs typeface="+mn-cs"/>
                        </a:rPr>
                        <a:t>H</a:t>
                      </a:r>
                      <a:r>
                        <a:rPr kumimoji="0" lang="en-US" sz="1800" b="1" i="1" kern="1200" dirty="0" smtClean="0">
                          <a:solidFill>
                            <a:schemeClr val="lt1"/>
                          </a:solidFill>
                          <a:latin typeface="+mn-lt"/>
                          <a:ea typeface="+mn-ea"/>
                          <a:cs typeface="+mn-cs"/>
                        </a:rPr>
                        <a:t> </a:t>
                      </a:r>
                      <a:r>
                        <a:rPr kumimoji="0" lang="en-US" sz="1800" b="1" i="1" kern="1200" dirty="0" err="1" smtClean="0">
                          <a:solidFill>
                            <a:schemeClr val="lt1"/>
                          </a:solidFill>
                          <a:latin typeface="+mn-lt"/>
                          <a:ea typeface="+mn-ea"/>
                          <a:cs typeface="+mn-cs"/>
                        </a:rPr>
                        <a:t>Vm</a:t>
                      </a:r>
                      <a:r>
                        <a:rPr kumimoji="0" lang="en-US" sz="1800" b="1" i="1" kern="1200" dirty="0" smtClean="0">
                          <a:solidFill>
                            <a:schemeClr val="lt1"/>
                          </a:solidFill>
                          <a:latin typeface="+mn-lt"/>
                          <a:ea typeface="+mn-ea"/>
                          <a:cs typeface="+mn-cs"/>
                        </a:rPr>
                        <a:t>/AT</a:t>
                      </a:r>
                      <a:endParaRPr lang="en-IN" dirty="0"/>
                    </a:p>
                  </a:txBody>
                  <a:tcPr/>
                </a:tc>
              </a:tr>
              <a:tr h="669718">
                <a:tc>
                  <a:txBody>
                    <a:bodyPr/>
                    <a:lstStyle/>
                    <a:p>
                      <a:r>
                        <a:rPr lang="en-US" dirty="0" smtClean="0"/>
                        <a:t>Copper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dirty="0" smtClean="0">
                          <a:solidFill>
                            <a:schemeClr val="dk1"/>
                          </a:solidFill>
                          <a:latin typeface="+mn-lt"/>
                          <a:ea typeface="+mn-ea"/>
                          <a:cs typeface="+mn-cs"/>
                        </a:rPr>
                        <a:t>-5.3 X 10 </a:t>
                      </a:r>
                      <a:r>
                        <a:rPr kumimoji="0" lang="en-IN" sz="1800" kern="1200" baseline="30000" dirty="0" smtClean="0">
                          <a:solidFill>
                            <a:schemeClr val="dk1"/>
                          </a:solidFill>
                          <a:latin typeface="+mn-lt"/>
                          <a:ea typeface="+mn-ea"/>
                          <a:cs typeface="+mn-cs"/>
                        </a:rPr>
                        <a:t>-11</a:t>
                      </a:r>
                      <a:endParaRPr kumimoji="0" lang="en-IN" sz="1800" kern="1200" dirty="0" smtClean="0">
                        <a:solidFill>
                          <a:schemeClr val="dk1"/>
                        </a:solidFill>
                        <a:latin typeface="+mn-lt"/>
                        <a:ea typeface="+mn-ea"/>
                        <a:cs typeface="+mn-cs"/>
                      </a:endParaRPr>
                    </a:p>
                    <a:p>
                      <a:endParaRPr lang="en-IN" dirty="0"/>
                    </a:p>
                  </a:txBody>
                  <a:tcPr/>
                </a:tc>
              </a:tr>
              <a:tr h="414514">
                <a:tc>
                  <a:txBody>
                    <a:bodyPr/>
                    <a:lstStyle/>
                    <a:p>
                      <a:r>
                        <a:rPr lang="en-US" dirty="0" smtClean="0"/>
                        <a:t>Silver</a:t>
                      </a:r>
                      <a:endParaRPr lang="en-IN" dirty="0"/>
                    </a:p>
                  </a:txBody>
                  <a:tcPr/>
                </a:tc>
                <a:tc>
                  <a:txBody>
                    <a:bodyPr/>
                    <a:lstStyle/>
                    <a:p>
                      <a:r>
                        <a:rPr kumimoji="0" lang="en-IN" sz="1800" kern="1200" dirty="0" smtClean="0">
                          <a:solidFill>
                            <a:schemeClr val="dk1"/>
                          </a:solidFill>
                          <a:latin typeface="+mn-lt"/>
                          <a:ea typeface="+mn-ea"/>
                          <a:cs typeface="+mn-cs"/>
                        </a:rPr>
                        <a:t>-9  X 10 </a:t>
                      </a:r>
                      <a:r>
                        <a:rPr kumimoji="0" lang="en-IN" sz="1800" kern="1200" baseline="30000" dirty="0" smtClean="0">
                          <a:solidFill>
                            <a:schemeClr val="dk1"/>
                          </a:solidFill>
                          <a:latin typeface="+mn-lt"/>
                          <a:ea typeface="+mn-ea"/>
                          <a:cs typeface="+mn-cs"/>
                        </a:rPr>
                        <a:t>-11</a:t>
                      </a:r>
                      <a:endParaRPr kumimoji="0" lang="en-IN" sz="1800" kern="1200" dirty="0">
                        <a:solidFill>
                          <a:schemeClr val="dk1"/>
                        </a:solidFill>
                        <a:latin typeface="+mn-lt"/>
                        <a:ea typeface="+mn-ea"/>
                        <a:cs typeface="+mn-cs"/>
                      </a:endParaRPr>
                    </a:p>
                  </a:txBody>
                  <a:tcPr/>
                </a:tc>
              </a:tr>
              <a:tr h="354428">
                <a:tc>
                  <a:txBody>
                    <a:bodyPr/>
                    <a:lstStyle/>
                    <a:p>
                      <a:r>
                        <a:rPr lang="en-US" dirty="0" smtClean="0"/>
                        <a:t>Bismuth</a:t>
                      </a:r>
                      <a:endParaRPr lang="en-IN" dirty="0"/>
                    </a:p>
                  </a:txBody>
                  <a:tcPr/>
                </a:tc>
                <a:tc>
                  <a:txBody>
                    <a:bodyPr/>
                    <a:lstStyle/>
                    <a:p>
                      <a:r>
                        <a:rPr kumimoji="0" lang="en-IN" sz="1800" kern="1200" dirty="0" smtClean="0">
                          <a:solidFill>
                            <a:schemeClr val="dk1"/>
                          </a:solidFill>
                          <a:latin typeface="+mn-lt"/>
                          <a:ea typeface="+mn-ea"/>
                          <a:cs typeface="+mn-cs"/>
                        </a:rPr>
                        <a:t>-5  X 10 </a:t>
                      </a:r>
                      <a:r>
                        <a:rPr kumimoji="0" lang="en-IN" sz="1800" kern="1200" baseline="30000" dirty="0" smtClean="0">
                          <a:solidFill>
                            <a:schemeClr val="dk1"/>
                          </a:solidFill>
                          <a:latin typeface="+mn-lt"/>
                          <a:ea typeface="+mn-ea"/>
                          <a:cs typeface="+mn-cs"/>
                        </a:rPr>
                        <a:t>-11</a:t>
                      </a:r>
                      <a:endParaRPr kumimoji="0" lang="en-IN" sz="1800" kern="1200" dirty="0">
                        <a:solidFill>
                          <a:schemeClr val="dk1"/>
                        </a:solidFill>
                        <a:latin typeface="+mn-lt"/>
                        <a:ea typeface="+mn-ea"/>
                        <a:cs typeface="+mn-cs"/>
                      </a:endParaRPr>
                    </a:p>
                  </a:txBody>
                  <a:tcPr/>
                </a:tc>
              </a:tr>
              <a:tr h="354428">
                <a:tc>
                  <a:txBody>
                    <a:bodyPr/>
                    <a:lstStyle/>
                    <a:p>
                      <a:r>
                        <a:rPr lang="en-US" dirty="0" smtClean="0"/>
                        <a:t>Silicon</a:t>
                      </a:r>
                      <a:endParaRPr lang="en-IN" dirty="0"/>
                    </a:p>
                  </a:txBody>
                  <a:tcPr/>
                </a:tc>
                <a:tc>
                  <a:txBody>
                    <a:bodyPr/>
                    <a:lstStyle/>
                    <a:p>
                      <a:r>
                        <a:rPr kumimoji="0" lang="en-IN" sz="1800" kern="1200" dirty="0" smtClean="0">
                          <a:solidFill>
                            <a:schemeClr val="dk1"/>
                          </a:solidFill>
                          <a:latin typeface="+mn-lt"/>
                          <a:ea typeface="+mn-ea"/>
                          <a:cs typeface="+mn-cs"/>
                        </a:rPr>
                        <a:t>10 </a:t>
                      </a:r>
                      <a:r>
                        <a:rPr kumimoji="0" lang="en-IN" sz="1800" kern="1200" baseline="30000" dirty="0" smtClean="0">
                          <a:solidFill>
                            <a:schemeClr val="dk1"/>
                          </a:solidFill>
                          <a:latin typeface="+mn-lt"/>
                          <a:ea typeface="+mn-ea"/>
                          <a:cs typeface="+mn-cs"/>
                        </a:rPr>
                        <a:t>-2</a:t>
                      </a:r>
                      <a:endParaRPr kumimoji="0" lang="en-IN" sz="1800" kern="1200" dirty="0">
                        <a:solidFill>
                          <a:schemeClr val="dk1"/>
                        </a:solidFill>
                        <a:latin typeface="+mn-lt"/>
                        <a:ea typeface="+mn-ea"/>
                        <a:cs typeface="+mn-cs"/>
                      </a:endParaRPr>
                    </a:p>
                  </a:txBody>
                  <a:tcPr/>
                </a:tc>
              </a:tr>
              <a:tr h="588396">
                <a:tc>
                  <a:txBody>
                    <a:bodyPr/>
                    <a:lstStyle/>
                    <a:p>
                      <a:r>
                        <a:rPr lang="en-US" dirty="0" smtClean="0"/>
                        <a:t>Germanium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kern="1200" dirty="0" smtClean="0">
                          <a:solidFill>
                            <a:schemeClr val="dk1"/>
                          </a:solidFill>
                          <a:latin typeface="+mn-lt"/>
                          <a:ea typeface="+mn-ea"/>
                          <a:cs typeface="+mn-cs"/>
                        </a:rPr>
                        <a:t>-3.5  X 10 </a:t>
                      </a:r>
                      <a:r>
                        <a:rPr kumimoji="0" lang="en-IN" sz="1800" kern="1200" baseline="30000" dirty="0" smtClean="0">
                          <a:solidFill>
                            <a:schemeClr val="dk1"/>
                          </a:solidFill>
                          <a:latin typeface="+mn-lt"/>
                          <a:ea typeface="+mn-ea"/>
                          <a:cs typeface="+mn-cs"/>
                        </a:rPr>
                        <a:t>-2</a:t>
                      </a:r>
                      <a:endParaRPr lang="en-IN" dirty="0"/>
                    </a:p>
                  </a:txBody>
                  <a:tcPr/>
                </a:tc>
              </a:tr>
              <a:tr h="354428">
                <a:tc>
                  <a:txBody>
                    <a:bodyPr/>
                    <a:lstStyle/>
                    <a:p>
                      <a:endParaRPr lang="en-IN" dirty="0"/>
                    </a:p>
                  </a:txBody>
                  <a:tcPr/>
                </a:tc>
                <a:tc>
                  <a:txBody>
                    <a:bodyPr/>
                    <a:lstStyle/>
                    <a:p>
                      <a:endParaRPr lang="en-IN" dirty="0"/>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r>
              <a:rPr lang="en-US" dirty="0" smtClean="0"/>
              <a:t>Applications of Hall Transducers</a:t>
            </a:r>
            <a:endParaRPr lang="en-IN" dirty="0" smtClean="0"/>
          </a:p>
          <a:p>
            <a:pPr algn="just"/>
            <a:r>
              <a:rPr lang="en-US" dirty="0" smtClean="0"/>
              <a:t>The Hall effect transducer is primarily suited for the measurement of magnetic fields. It is preferred for mapping of magnetic field around conductors carrying large currents under different flow conditions, with and without the presence of metallic objects in their vicinity. This transducer has made it possible to measure dc and ac currents in conductors without interruption of the circuit and without making any electrical contact with the conductor. The range of current that can be measured in this manner can be as low as 0-1 </a:t>
            </a:r>
            <a:r>
              <a:rPr lang="en-US" dirty="0" err="1" smtClean="0"/>
              <a:t>mA</a:t>
            </a:r>
            <a:r>
              <a:rPr lang="en-US" dirty="0" smtClean="0"/>
              <a:t> or as high as 0-1 kA. </a:t>
            </a:r>
            <a:r>
              <a:rPr lang="en-US" dirty="0" err="1" smtClean="0"/>
              <a:t>Wattmeters</a:t>
            </a:r>
            <a:r>
              <a:rPr lang="en-US" dirty="0" smtClean="0"/>
              <a:t> of different ranges are available for measurement of dc and ac power at frequencies up to 10 kHz. </a:t>
            </a:r>
            <a:r>
              <a:rPr lang="en-US" i="1" dirty="0" smtClean="0"/>
              <a:t>B </a:t>
            </a:r>
            <a:r>
              <a:rPr lang="en-US" dirty="0" smtClean="0"/>
              <a:t>is proportional to load current and </a:t>
            </a:r>
            <a:r>
              <a:rPr lang="en-US" i="1" dirty="0" smtClean="0"/>
              <a:t>I </a:t>
            </a:r>
            <a:r>
              <a:rPr lang="en-US" dirty="0" smtClean="0"/>
              <a:t>to load voltage.</a:t>
            </a:r>
            <a:endParaRPr lang="en-IN" dirty="0" smtClean="0"/>
          </a:p>
          <a:p>
            <a:pPr algn="just"/>
            <a:r>
              <a:rPr lang="en-US" dirty="0" smtClean="0"/>
              <a:t>In the field of instrumentation, the Hall element is highly valued for its speed of response in detection of changes in the magnetic field to which it is exposed. The advantages are its small size and high sensitivity. It is used as a proximity detector as it does not require to establish a mechanical link with the test object. It is used to measure the change in the strength or direction of the magnetic field due to the displacement or nearness of the test object. In other words, it can be used as a displacement transducer, provided the test object can distort the magnetic field due to its motion. </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pPr algn="just"/>
            <a:r>
              <a:rPr lang="en-US" dirty="0" smtClean="0"/>
              <a:t>Otherwise, the test object has to be mechanically coupled to the Hall effect element, already lying in a steady magnetic field of constant strength. Its application as angular displacement transducer and proximity detector can be understood from Figure 7.26. As the element can respond to quick changes in the field, it is equally applicable for measurement of amplitudes of vibration of objects and count the number of fast moving objects across the magnetic field.</a:t>
            </a:r>
            <a:endParaRPr lang="en-IN" dirty="0" smtClean="0"/>
          </a:p>
          <a:p>
            <a:pPr algn="just"/>
            <a:r>
              <a:rPr lang="en-US" dirty="0" smtClean="0"/>
              <a:t>In all the above applications, the current through the element should be held constant at about 5-20 </a:t>
            </a:r>
            <a:r>
              <a:rPr lang="en-US" dirty="0" err="1" smtClean="0"/>
              <a:t>mA</a:t>
            </a:r>
            <a:r>
              <a:rPr lang="en-US" dirty="0" smtClean="0"/>
              <a:t> dc by using constant current sources. The value of </a:t>
            </a:r>
            <a:r>
              <a:rPr lang="en-US" i="1" dirty="0" smtClean="0"/>
              <a:t>E</a:t>
            </a:r>
            <a:r>
              <a:rPr lang="en-US" i="1" baseline="-25000" dirty="0" smtClean="0"/>
              <a:t>ll</a:t>
            </a:r>
            <a:r>
              <a:rPr lang="en-US" dirty="0" smtClean="0"/>
              <a:t> for the case of an n-type germanium element, carrying a current of 10 </a:t>
            </a:r>
            <a:r>
              <a:rPr lang="en-US" dirty="0" err="1" smtClean="0"/>
              <a:t>mA</a:t>
            </a:r>
            <a:r>
              <a:rPr lang="en-US" dirty="0" smtClean="0"/>
              <a:t> is 1.4 mV when exposed to a magnetic field of 0.1 </a:t>
            </a:r>
            <a:r>
              <a:rPr lang="en-US" dirty="0" err="1" smtClean="0"/>
              <a:t>mT</a:t>
            </a:r>
            <a:r>
              <a:rPr lang="en-US" dirty="0" smtClean="0"/>
              <a:t>. The output impedance varies from one element to another and is about 5-200 ohms, depending on the material and size of the element.</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r>
              <a:rPr lang="en-US" b="1" dirty="0" smtClean="0"/>
              <a:t>IONIZATION TRANSDUCERS</a:t>
            </a:r>
            <a:endParaRPr lang="en-IN" dirty="0" smtClean="0"/>
          </a:p>
          <a:p>
            <a:pPr algn="just"/>
            <a:r>
              <a:rPr lang="en-US" dirty="0" smtClean="0"/>
              <a:t>Ionization transducers are based on the process of ionization of a gaseous medium contained in a chamber at low pressure. The atoms of the gas are split into ions and electrons which are drawn towards the respective electrodes to constitute current. The ionization of the gas may be effected either by fast moving electrons, exposure to high-energy radiation of X-rays and gamma rays or by bombardment of the gas by particulate matter such as </a:t>
            </a:r>
            <a:r>
              <a:rPr lang="en-US" i="1" dirty="0" smtClean="0"/>
              <a:t>a- </a:t>
            </a:r>
            <a:r>
              <a:rPr lang="en-US" dirty="0" smtClean="0"/>
              <a:t>and </a:t>
            </a:r>
            <a:r>
              <a:rPr lang="el-GR" dirty="0" smtClean="0"/>
              <a:t>β</a:t>
            </a:r>
            <a:r>
              <a:rPr lang="en-US" dirty="0" smtClean="0"/>
              <a:t>-particles and neutrons. The ultraviolet region of the electromagnetic spectrum extends from 380 nm down to small wavelengths overlapping the soft X-ray region. </a:t>
            </a:r>
            <a:endParaRPr lang="en-IN" dirty="0" smtClean="0"/>
          </a:p>
          <a:p>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lnSpcReduction="10000"/>
          </a:bodyPr>
          <a:lstStyle/>
          <a:p>
            <a:pPr algn="just"/>
            <a:r>
              <a:rPr lang="en-US" dirty="0" smtClean="0"/>
              <a:t>Gamma rays have wavelengths from 0.1 nm and below, and hence they are considered to be high-energy electromagnetic waves. </a:t>
            </a:r>
            <a:r>
              <a:rPr lang="el-GR" dirty="0" smtClean="0">
                <a:latin typeface="Cambria Math"/>
                <a:ea typeface="Cambria Math"/>
              </a:rPr>
              <a:t>α</a:t>
            </a:r>
            <a:r>
              <a:rPr lang="en-US" dirty="0" smtClean="0"/>
              <a:t>-particles, ft-particles, neutrons and 'rays are emitted by radioactive materials (called isotopes), and they are known as nuclear radiation. An a-particle is a helium nucleus having a positive charge of 2 and a relative mass of 4. A </a:t>
            </a:r>
            <a:r>
              <a:rPr lang="el-GR" dirty="0" smtClean="0"/>
              <a:t>β</a:t>
            </a:r>
            <a:r>
              <a:rPr lang="en-US" dirty="0" smtClean="0"/>
              <a:t> particle is an electron having a relative mass of 0.000549. The neutron has zero charge and a relative mass of unity. Alpha particles are rather readily absorbed in many materials, while </a:t>
            </a:r>
            <a:r>
              <a:rPr lang="el-GR" dirty="0" smtClean="0"/>
              <a:t>β</a:t>
            </a:r>
            <a:r>
              <a:rPr lang="en-US" dirty="0" smtClean="0"/>
              <a:t> particles are usually more penetrating. Neutrons and gamma rays are the most penetrating types of radiation.</a:t>
            </a:r>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lnSpcReduction="10000"/>
          </a:bodyPr>
          <a:lstStyle/>
          <a:p>
            <a:pPr algn="just"/>
            <a:r>
              <a:rPr lang="en-US" dirty="0" smtClean="0"/>
              <a:t>Nuclear radiation detectors are normally known as ionization chambers, Geiger counters or </a:t>
            </a:r>
            <a:r>
              <a:rPr lang="en-US" dirty="0" err="1" smtClean="0"/>
              <a:t>scintilation</a:t>
            </a:r>
            <a:r>
              <a:rPr lang="en-US" dirty="0" smtClean="0"/>
              <a:t> counters and are based on the interaction of the radiation with the detecting system that produces an ionization process. A variety of nucleonic instruments are developed in spite of the hazards posed by the radioactive materials. In most of the instruments, the sources are shielded heavily, thereby making them very safe for the operating personnel. The nucleonic instruments are developed for application to situations where other methods fail as also for effecting noncontact and noninvasive measurements.</a:t>
            </a:r>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79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r>
              <a:rPr lang="en-US" dirty="0" smtClean="0"/>
              <a:t>The vacuum gauge with heated cathode resembles a thermionic valve as shown in Figure 7.41(a). The chamber is connected to the vacuum source, the pressure of which is below 1 µm when the mean free path of the electrons becomes fairly long. The anode is held at a negative potential of about 25 V, whereas the grid is at a positive potential of 100 V. Some of the electrons emitted by the cathode strike the gas molecules during their transit towards the grid. The secondary electrons thus released are, in fact, a small fraction of the electrons emitted from the cathode, as the pressure of the gas is very low. The number of positive ions formed is directly proportional to the gas pressure and also proportional to the number of primary electrons emitted. The positive ions are collected by the negatively charged anode and the electrons by the grid. The number of primary electrons and hence the grid current </a:t>
            </a:r>
            <a:r>
              <a:rPr lang="en-US" dirty="0" err="1" smtClean="0"/>
              <a:t>I</a:t>
            </a:r>
            <a:r>
              <a:rPr lang="en-US" i="1" baseline="-25000" dirty="0" err="1" smtClean="0"/>
              <a:t>g</a:t>
            </a:r>
            <a:r>
              <a:rPr lang="en-US" dirty="0" smtClean="0"/>
              <a:t> is generally held constant and so the anode current </a:t>
            </a:r>
            <a:r>
              <a:rPr lang="en-US" i="1" dirty="0" err="1" smtClean="0"/>
              <a:t>I</a:t>
            </a:r>
            <a:r>
              <a:rPr lang="en-US" i="1" baseline="-25000" dirty="0" err="1" smtClean="0"/>
              <a:t>a</a:t>
            </a:r>
            <a:r>
              <a:rPr lang="en-US" i="1" dirty="0" smtClean="0"/>
              <a:t> </a:t>
            </a:r>
            <a:r>
              <a:rPr lang="en-US" dirty="0" smtClean="0"/>
              <a:t>is a measure of the number of gas molecules per unit volume and hence of the pressure. The sensitivity </a:t>
            </a:r>
            <a:r>
              <a:rPr lang="en-US" i="1" dirty="0" smtClean="0"/>
              <a:t>S </a:t>
            </a:r>
            <a:r>
              <a:rPr lang="en-US" dirty="0" smtClean="0"/>
              <a:t>of the gauge is given by</a:t>
            </a:r>
            <a:endParaRPr lang="en-IN" dirty="0" smtClean="0"/>
          </a:p>
          <a:p>
            <a:pPr algn="just"/>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fontScale="85000" lnSpcReduction="10000"/>
          </a:bodyPr>
          <a:lstStyle/>
          <a:p>
            <a:pPr algn="just"/>
            <a:r>
              <a:rPr lang="en-US" sz="2400" b="1" dirty="0" smtClean="0"/>
              <a:t>Example  </a:t>
            </a:r>
            <a:r>
              <a:rPr lang="en-US" sz="2400" dirty="0" smtClean="0"/>
              <a:t>A 4 cm long linear resistance potentiometer is uniformly wound with a wire having a resistance 8000 ohm. Under normal conditions, the slider is positioned at the centre of the potentiometer. During operation, the slider moves over the resistance element, and resistance of the potentiometer as measured by a wheat stone bridge is </a:t>
            </a:r>
            <a:r>
              <a:rPr lang="en-US" sz="2400" i="1" dirty="0" smtClean="0"/>
              <a:t>(</a:t>
            </a:r>
            <a:r>
              <a:rPr lang="en-US" sz="2400" i="1" dirty="0" err="1" smtClean="0"/>
              <a:t>i</a:t>
            </a:r>
            <a:r>
              <a:rPr lang="en-US" sz="2400" i="1" dirty="0" smtClean="0"/>
              <a:t>) </a:t>
            </a:r>
            <a:r>
              <a:rPr lang="en-US" sz="2400" dirty="0" smtClean="0"/>
              <a:t>3200 ohm and </a:t>
            </a:r>
            <a:r>
              <a:rPr lang="en-US" sz="2400" i="1" dirty="0" smtClean="0"/>
              <a:t>(ii) </a:t>
            </a:r>
            <a:r>
              <a:rPr lang="en-US" sz="2400" dirty="0" smtClean="0"/>
              <a:t>6000 ohm. Find the linear displacement and comment on the direction of the two displacements.</a:t>
            </a:r>
            <a:endParaRPr lang="en-IN" sz="2400" dirty="0" smtClean="0"/>
          </a:p>
          <a:p>
            <a:pPr algn="just"/>
            <a:r>
              <a:rPr lang="en-US" sz="2400" b="1" dirty="0" smtClean="0"/>
              <a:t>Solution : </a:t>
            </a:r>
            <a:r>
              <a:rPr lang="en-US" sz="2400" dirty="0" smtClean="0"/>
              <a:t>At normal position, the slider is at the centre of the potentiometer and accordingly its resistance is equal to 8000/2 = 4000 ohm.</a:t>
            </a:r>
            <a:endParaRPr lang="en-IN" sz="2400" dirty="0" smtClean="0"/>
          </a:p>
          <a:p>
            <a:pPr lvl="0" fontAlgn="base"/>
            <a:r>
              <a:rPr lang="en-US" sz="2400" dirty="0" smtClean="0"/>
              <a:t>  Resistance of wire per unit length =  8000/4 =2000 ohm</a:t>
            </a:r>
            <a:endParaRPr lang="en-IN" sz="2400" dirty="0" smtClean="0"/>
          </a:p>
          <a:p>
            <a:r>
              <a:rPr lang="en-US" sz="2400" dirty="0" smtClean="0"/>
              <a:t> </a:t>
            </a:r>
            <a:r>
              <a:rPr lang="en-US" sz="2400" i="1" dirty="0" smtClean="0"/>
              <a:t>(</a:t>
            </a:r>
            <a:r>
              <a:rPr lang="en-US" sz="2400" i="1" dirty="0" err="1" smtClean="0"/>
              <a:t>i</a:t>
            </a:r>
            <a:r>
              <a:rPr lang="en-US" sz="2400" i="1" dirty="0" smtClean="0"/>
              <a:t>) </a:t>
            </a:r>
            <a:r>
              <a:rPr lang="en-US" sz="2400" dirty="0" smtClean="0"/>
              <a:t>change in resistance of potentiometer from its normal position</a:t>
            </a:r>
            <a:endParaRPr lang="en-IN" sz="2400" dirty="0" smtClean="0"/>
          </a:p>
          <a:p>
            <a:r>
              <a:rPr lang="en-US" sz="2400" dirty="0" smtClean="0"/>
              <a:t>        = 4000 — 3200 = 800 ohm</a:t>
            </a:r>
            <a:endParaRPr lang="en-IN" sz="2400" dirty="0" smtClean="0"/>
          </a:p>
          <a:p>
            <a:r>
              <a:rPr lang="en-US" sz="2400" dirty="0" smtClean="0"/>
              <a:t>.•. Displacement = 800/2000 = 0.4 cm</a:t>
            </a:r>
            <a:endParaRPr lang="en-IN" sz="2400" dirty="0" smtClean="0"/>
          </a:p>
          <a:p>
            <a:r>
              <a:rPr lang="en-US" sz="2400" i="1" dirty="0" smtClean="0"/>
              <a:t>(ii) </a:t>
            </a:r>
            <a:r>
              <a:rPr lang="en-US" sz="2400" dirty="0" smtClean="0"/>
              <a:t>change in resistance of potentiometer from its normal position</a:t>
            </a:r>
            <a:endParaRPr lang="en-IN" sz="2400" dirty="0" smtClean="0"/>
          </a:p>
          <a:p>
            <a:r>
              <a:rPr lang="en-US" sz="2400" dirty="0" smtClean="0"/>
              <a:t>= 6000 — 4000 = 2000 ohm</a:t>
            </a:r>
            <a:endParaRPr lang="en-IN" sz="2400" dirty="0" smtClean="0"/>
          </a:p>
          <a:p>
            <a:r>
              <a:rPr lang="en-US" sz="2400" dirty="0" smtClean="0"/>
              <a:t>Displacement = 2000/2000 = 1 cm</a:t>
            </a:r>
            <a:endParaRPr lang="en-IN" sz="2400" dirty="0" smtClean="0"/>
          </a:p>
          <a:p>
            <a:r>
              <a:rPr lang="en-US" sz="2400" dirty="0" smtClean="0"/>
              <a:t>One of the displacements represents a decrease and the other represents an increase</a:t>
            </a:r>
            <a:endParaRPr lang="en-IN" sz="2400" dirty="0" smtClean="0"/>
          </a:p>
          <a:p>
            <a:pPr lvl="0" algn="just"/>
            <a:endParaRPr lang="en-IN" sz="2400" dirty="0" smtClean="0"/>
          </a:p>
          <a:p>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214282" y="785794"/>
            <a:ext cx="8472518" cy="5523566"/>
          </a:xfrm>
        </p:spPr>
        <p:txBody>
          <a:bodyPr/>
          <a:lstStyle/>
          <a:p>
            <a:r>
              <a:rPr lang="en-IN" dirty="0" smtClean="0"/>
              <a:t>S= </a:t>
            </a:r>
            <a:r>
              <a:rPr lang="en-IN" dirty="0" err="1" smtClean="0"/>
              <a:t>I</a:t>
            </a:r>
            <a:r>
              <a:rPr lang="en-IN" baseline="-25000" dirty="0" err="1" smtClean="0"/>
              <a:t>a</a:t>
            </a:r>
            <a:r>
              <a:rPr lang="en-IN" dirty="0" smtClean="0"/>
              <a:t>/Pi</a:t>
            </a:r>
            <a:r>
              <a:rPr lang="en-IN" baseline="-25000" dirty="0" smtClean="0"/>
              <a:t>g </a:t>
            </a:r>
            <a:r>
              <a:rPr lang="en-US" dirty="0" smtClean="0"/>
              <a:t>where P is the pressure of the gas.</a:t>
            </a:r>
          </a:p>
          <a:p>
            <a:endParaRPr lang="en-IN" dirty="0"/>
          </a:p>
        </p:txBody>
      </p:sp>
      <p:pic>
        <p:nvPicPr>
          <p:cNvPr id="15" name="Picture 14"/>
          <p:cNvPicPr/>
          <p:nvPr/>
        </p:nvPicPr>
        <p:blipFill>
          <a:blip r:embed="rId3" cstate="print">
            <a:lum bright="10000"/>
          </a:blip>
          <a:srcRect/>
          <a:stretch>
            <a:fillRect/>
          </a:stretch>
        </p:blipFill>
        <p:spPr bwMode="auto">
          <a:xfrm>
            <a:off x="642910" y="1714488"/>
            <a:ext cx="7643866" cy="2559050"/>
          </a:xfrm>
          <a:prstGeom prst="rect">
            <a:avLst/>
          </a:prstGeom>
          <a:noFill/>
          <a:ln w="9525">
            <a:noFill/>
            <a:miter lim="800000"/>
            <a:headEnd/>
            <a:tailEnd/>
          </a:ln>
        </p:spPr>
      </p:pic>
      <p:sp>
        <p:nvSpPr>
          <p:cNvPr id="3080" name="Rectangle 8"/>
          <p:cNvSpPr>
            <a:spLocks noChangeArrowheads="1"/>
          </p:cNvSpPr>
          <p:nvPr/>
        </p:nvSpPr>
        <p:spPr bwMode="auto">
          <a:xfrm>
            <a:off x="1500166" y="4643446"/>
            <a:ext cx="692948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71418"/>
                </a:solidFill>
                <a:effectLst/>
                <a:latin typeface="Arial" pitchFamily="34" charset="0"/>
                <a:ea typeface="Calibri" pitchFamily="34" charset="0"/>
                <a:cs typeface="Arial" pitchFamily="34" charset="0"/>
              </a:rPr>
              <a:t>Figure 7.41 (a) Ionization vacuum gauge;  (b) its characteristics</a:t>
            </a:r>
            <a:r>
              <a:rPr kumimoji="0" lang="en-US" sz="1100" b="0" i="0" u="none" strike="noStrike" cap="none" normalizeH="0" baseline="0" dirty="0" smtClean="0">
                <a:ln>
                  <a:noFill/>
                </a:ln>
                <a:solidFill>
                  <a:srgbClr val="171418"/>
                </a:solidFill>
                <a:effectLst/>
                <a:latin typeface="Tahoma" pitchFamily="34" charset="0"/>
                <a:ea typeface="Calibri" pitchFamily="34" charset="0"/>
                <a:cs typeface="Tahoma"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pPr algn="just"/>
            <a:r>
              <a:rPr lang="en-US" dirty="0" smtClean="0"/>
              <a:t>The sensitivity varies with the construction of the gauge and is different for different gases as shown in Figure 7.41(6). The gauge is used for the measurement of pressure over a very wide range from 1 </a:t>
            </a:r>
            <a:r>
              <a:rPr lang="en-US" dirty="0" err="1" smtClean="0"/>
              <a:t>torr</a:t>
            </a:r>
            <a:r>
              <a:rPr lang="en-US" dirty="0" smtClean="0"/>
              <a:t> to 10</a:t>
            </a:r>
            <a:r>
              <a:rPr lang="en-US" baseline="30000" dirty="0" smtClean="0"/>
              <a:t>-10</a:t>
            </a:r>
            <a:r>
              <a:rPr lang="en-US" dirty="0" smtClean="0"/>
              <a:t> </a:t>
            </a:r>
            <a:r>
              <a:rPr lang="en-US" dirty="0" err="1" smtClean="0"/>
              <a:t>torr</a:t>
            </a:r>
            <a:r>
              <a:rPr lang="en-US" dirty="0" smtClean="0"/>
              <a:t> The merits of the gauge are linearity in the range of pressure and high speed of response. It is the most accurate of all vacuum gauges and the calibration constant and sensitivity remain constant for some time. The drawback of the gauge is that the filament burns out if accidentally the pressure of gas becomes higher than 1 </a:t>
            </a:r>
            <a:r>
              <a:rPr lang="en-US" dirty="0" err="1" smtClean="0"/>
              <a:t>torr</a:t>
            </a:r>
            <a:r>
              <a:rPr lang="en-US" dirty="0" smtClean="0"/>
              <a:t>. The life of the cathode and gauge is affected by the temperature at which the cathode operates and hence the gauge needs calibration at regular intervals.</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r>
              <a:rPr lang="en-US" dirty="0" smtClean="0"/>
              <a:t>Ionization Displacement Transducer</a:t>
            </a:r>
            <a:endParaRPr lang="en-IN" dirty="0" smtClean="0"/>
          </a:p>
          <a:p>
            <a:pPr algn="just"/>
            <a:r>
              <a:rPr lang="en-US" dirty="0" smtClean="0"/>
              <a:t>Ionization displacement transducers are based on the ionization of a gas when exposed to intense electric field of a high frequency of about 0.5-1 </a:t>
            </a:r>
            <a:r>
              <a:rPr lang="en-US" dirty="0" err="1" smtClean="0"/>
              <a:t>MHz.</a:t>
            </a:r>
            <a:r>
              <a:rPr lang="en-US" dirty="0" smtClean="0"/>
              <a:t> The gas is enclosed inside a small tube at a pressure of about 10 </a:t>
            </a:r>
            <a:r>
              <a:rPr lang="en-US" dirty="0" err="1" smtClean="0"/>
              <a:t>torr</a:t>
            </a:r>
            <a:r>
              <a:rPr lang="en-US" dirty="0" smtClean="0"/>
              <a:t> and the tube is provided with two electrodes, as shown in Figure 7.45(a). Under the intense electric field, a glow discharge occurs in the space and the electrodes serve to indicate the potential difference due to the discharge. The tube is known as glow discharge tube. Their potential is determined by the space potential of the plasma surrounding each electrode and by the radio frequency potential induced due to their </a:t>
            </a:r>
            <a:r>
              <a:rPr lang="en-US" dirty="0" err="1" smtClean="0"/>
              <a:t>capacitative</a:t>
            </a:r>
            <a:r>
              <a:rPr lang="en-US" dirty="0" smtClean="0"/>
              <a:t> coupling with the external plates. The potential difference E</a:t>
            </a:r>
            <a:r>
              <a:rPr lang="en-US" baseline="-25000" dirty="0" smtClean="0"/>
              <a:t>0</a:t>
            </a:r>
            <a:r>
              <a:rPr lang="en-US" dirty="0" smtClean="0"/>
              <a:t> is zero when the tube is lying at the centre and symmetrically with respect to the plates, and is proportional to </a:t>
            </a:r>
            <a:r>
              <a:rPr lang="en-US" i="1" dirty="0" smtClean="0"/>
              <a:t>x </a:t>
            </a:r>
            <a:r>
              <a:rPr lang="en-US" dirty="0" smtClean="0"/>
              <a:t>when displaced from the central position. The dc voltage thus developed changes polarity when moving from one side to the other side of the central position. The characteristic between displacement and </a:t>
            </a:r>
            <a:r>
              <a:rPr lang="en-US" i="1" dirty="0" smtClean="0"/>
              <a:t>E </a:t>
            </a:r>
            <a:r>
              <a:rPr lang="en-US" dirty="0" smtClean="0"/>
              <a:t>is linear over a large part of the range about the centre as shown in Figure 7.45(b), and the sensitivity can be as high as 1 kV per mm of displacement, depending on the design of the system.</a:t>
            </a:r>
            <a:endParaRPr lang="en-IN" dirty="0" smtClean="0"/>
          </a:p>
          <a:p>
            <a:pPr algn="just"/>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(a) Ionization displacement transducer  (b) its characteristics</a:t>
            </a:r>
          </a:p>
          <a:p>
            <a:pPr algn="just"/>
            <a:r>
              <a:rPr lang="en-US" dirty="0" smtClean="0"/>
              <a:t>If the range of displacement is about 1 cm, the above system requires very large voltage across the plates. So a modified version, consisting of a long tube provided with a movable metal ring placed over it, is developed. The radio frequency generator is connected to the electrodes of the tube, as shown in Figure 7.46(a). A discharge takes place between the ring and each electrode. The direct voltage L</a:t>
            </a:r>
            <a:r>
              <a:rPr lang="en-US" baseline="-25000" dirty="0" smtClean="0"/>
              <a:t>o</a:t>
            </a:r>
            <a:r>
              <a:rPr lang="en-US" dirty="0" smtClean="0"/>
              <a:t> across the electrodes of the tube is a measure of the position of the ring, and is proportional to x over a major length of the tube (see Figure 7.46b). The sensitivity is of the order of 1 to 10 V per mm.</a:t>
            </a:r>
            <a:endParaRPr lang="en-IN" dirty="0" smtClean="0"/>
          </a:p>
          <a:p>
            <a:pPr algn="just"/>
            <a:endParaRPr lang="en-IN" dirty="0"/>
          </a:p>
        </p:txBody>
      </p:sp>
      <p:pic>
        <p:nvPicPr>
          <p:cNvPr id="8" name="Picture 7"/>
          <p:cNvPicPr/>
          <p:nvPr/>
        </p:nvPicPr>
        <p:blipFill>
          <a:blip r:embed="rId3" cstate="print"/>
          <a:srcRect/>
          <a:stretch>
            <a:fillRect/>
          </a:stretch>
        </p:blipFill>
        <p:spPr bwMode="auto">
          <a:xfrm>
            <a:off x="1142976" y="714356"/>
            <a:ext cx="5715000" cy="21145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endParaRPr lang="en-US" dirty="0" smtClean="0"/>
          </a:p>
          <a:p>
            <a:endParaRPr lang="en-IN" dirty="0" smtClean="0"/>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Both the above displacement transducers are suitable for measurements of steady displacements as well as dynamic displacements of frequencies up to 50 kHz, with an accuracy of ±0.1% and linearity of ±0.1% over a range up to 15 cm.</a:t>
            </a:r>
            <a:endParaRPr lang="en-IN" dirty="0"/>
          </a:p>
        </p:txBody>
      </p:sp>
      <p:pic>
        <p:nvPicPr>
          <p:cNvPr id="139267" name="Picture 3"/>
          <p:cNvPicPr>
            <a:picLocks noChangeAspect="1" noChangeArrowheads="1"/>
          </p:cNvPicPr>
          <p:nvPr/>
        </p:nvPicPr>
        <p:blipFill>
          <a:blip r:embed="rId3" cstate="print"/>
          <a:srcRect/>
          <a:stretch>
            <a:fillRect/>
          </a:stretch>
        </p:blipFill>
        <p:spPr bwMode="auto">
          <a:xfrm>
            <a:off x="285720" y="571480"/>
            <a:ext cx="8501122" cy="428628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25000" lnSpcReduction="20000"/>
          </a:bodyPr>
          <a:lstStyle/>
          <a:p>
            <a:r>
              <a:rPr lang="en-US" sz="8000" b="1" dirty="0" smtClean="0">
                <a:latin typeface="Arial" pitchFamily="34" charset="0"/>
                <a:cs typeface="Arial" pitchFamily="34" charset="0"/>
              </a:rPr>
              <a:t>THERMOELECTRIC TRANSDUCERS</a:t>
            </a:r>
            <a:endParaRPr lang="en-IN" sz="8000" dirty="0" smtClean="0">
              <a:latin typeface="Arial" pitchFamily="34" charset="0"/>
              <a:cs typeface="Arial" pitchFamily="34" charset="0"/>
            </a:endParaRPr>
          </a:p>
          <a:p>
            <a:r>
              <a:rPr lang="en-US" sz="8000" dirty="0" smtClean="0">
                <a:latin typeface="Arial" pitchFamily="34" charset="0"/>
                <a:cs typeface="Arial" pitchFamily="34" charset="0"/>
              </a:rPr>
              <a:t>A thermocouple is a thermoelectric device that converts thermal energy into electrical energy. The thermocouple is used as a primary transducer for measurement of temperature, converting temperature changes directly into </a:t>
            </a:r>
            <a:r>
              <a:rPr lang="en-US" sz="8000" dirty="0" err="1" smtClean="0">
                <a:latin typeface="Arial" pitchFamily="34" charset="0"/>
                <a:cs typeface="Arial" pitchFamily="34" charset="0"/>
              </a:rPr>
              <a:t>emf</a:t>
            </a:r>
            <a:r>
              <a:rPr lang="en-US" sz="8000" dirty="0" smtClean="0">
                <a:latin typeface="Arial" pitchFamily="34" charset="0"/>
                <a:cs typeface="Arial" pitchFamily="34" charset="0"/>
              </a:rPr>
              <a:t>. Three phenomena which gown the </a:t>
            </a:r>
            <a:r>
              <a:rPr lang="en-US" sz="8000" dirty="0" err="1" smtClean="0">
                <a:latin typeface="Arial" pitchFamily="34" charset="0"/>
                <a:cs typeface="Arial" pitchFamily="34" charset="0"/>
              </a:rPr>
              <a:t>behaviour</a:t>
            </a:r>
            <a:r>
              <a:rPr lang="en-US" sz="8000" dirty="0" smtClean="0">
                <a:latin typeface="Arial" pitchFamily="34" charset="0"/>
                <a:cs typeface="Arial" pitchFamily="34" charset="0"/>
              </a:rPr>
              <a:t> of a thermocouple are the </a:t>
            </a:r>
            <a:r>
              <a:rPr lang="en-US" sz="8000" i="1" dirty="0" err="1" smtClean="0">
                <a:latin typeface="Arial" pitchFamily="34" charset="0"/>
                <a:cs typeface="Arial" pitchFamily="34" charset="0"/>
              </a:rPr>
              <a:t>Seebeck</a:t>
            </a:r>
            <a:r>
              <a:rPr lang="en-US" sz="8000" i="1" dirty="0" smtClean="0">
                <a:latin typeface="Arial" pitchFamily="34" charset="0"/>
                <a:cs typeface="Arial" pitchFamily="34" charset="0"/>
              </a:rPr>
              <a:t> effect, </a:t>
            </a:r>
            <a:r>
              <a:rPr lang="en-US" sz="8000" dirty="0" smtClean="0">
                <a:latin typeface="Arial" pitchFamily="34" charset="0"/>
                <a:cs typeface="Arial" pitchFamily="34" charset="0"/>
              </a:rPr>
              <a:t>the </a:t>
            </a:r>
            <a:r>
              <a:rPr lang="en-US" sz="8000" i="1" dirty="0" err="1" smtClean="0">
                <a:latin typeface="Arial" pitchFamily="34" charset="0"/>
                <a:cs typeface="Arial" pitchFamily="34" charset="0"/>
              </a:rPr>
              <a:t>Peltier</a:t>
            </a:r>
            <a:r>
              <a:rPr lang="en-US" sz="8000" i="1" dirty="0" smtClean="0">
                <a:latin typeface="Arial" pitchFamily="34" charset="0"/>
                <a:cs typeface="Arial" pitchFamily="34" charset="0"/>
              </a:rPr>
              <a:t> effect, </a:t>
            </a:r>
            <a:r>
              <a:rPr lang="en-US" sz="8000" dirty="0" smtClean="0">
                <a:latin typeface="Arial" pitchFamily="34" charset="0"/>
                <a:cs typeface="Arial" pitchFamily="34" charset="0"/>
              </a:rPr>
              <a:t>and the </a:t>
            </a:r>
            <a:r>
              <a:rPr lang="en-US" sz="8000" i="1" dirty="0" smtClean="0">
                <a:latin typeface="Arial" pitchFamily="34" charset="0"/>
                <a:cs typeface="Arial" pitchFamily="34" charset="0"/>
              </a:rPr>
              <a:t>Thompson effect.</a:t>
            </a:r>
          </a:p>
          <a:p>
            <a:endParaRPr lang="en-US" sz="8000" i="1" dirty="0" smtClean="0">
              <a:latin typeface="Arial" pitchFamily="34" charset="0"/>
              <a:cs typeface="Arial" pitchFamily="34" charset="0"/>
            </a:endParaRPr>
          </a:p>
          <a:p>
            <a:r>
              <a:rPr lang="en-US" sz="8000" dirty="0" smtClean="0">
                <a:latin typeface="Arial" pitchFamily="34" charset="0"/>
                <a:cs typeface="Arial" pitchFamily="34" charset="0"/>
              </a:rPr>
              <a:t> Thermoelectric Phenomena</a:t>
            </a:r>
            <a:endParaRPr lang="en-IN" sz="8000" dirty="0" smtClean="0">
              <a:latin typeface="Arial" pitchFamily="34" charset="0"/>
              <a:cs typeface="Arial" pitchFamily="34" charset="0"/>
            </a:endParaRPr>
          </a:p>
          <a:p>
            <a:r>
              <a:rPr lang="en-US" sz="8000" dirty="0" smtClean="0">
                <a:latin typeface="Arial" pitchFamily="34" charset="0"/>
                <a:cs typeface="Arial" pitchFamily="34" charset="0"/>
              </a:rPr>
              <a:t>If two wires of different metals A and B are joined together to form two junctions and if the two junctions are at different temperatures, an electric current will flow round the circuit. This is the </a:t>
            </a:r>
            <a:r>
              <a:rPr lang="en-US" sz="8000" i="1" dirty="0" err="1" smtClean="0">
                <a:latin typeface="Arial" pitchFamily="34" charset="0"/>
                <a:cs typeface="Arial" pitchFamily="34" charset="0"/>
              </a:rPr>
              <a:t>Seebeck</a:t>
            </a:r>
            <a:r>
              <a:rPr lang="en-US" sz="8000" i="1" dirty="0" smtClean="0">
                <a:latin typeface="Arial" pitchFamily="34" charset="0"/>
                <a:cs typeface="Arial" pitchFamily="34" charset="0"/>
              </a:rPr>
              <a:t> effect. </a:t>
            </a:r>
            <a:r>
              <a:rPr lang="en-US" sz="8000" dirty="0" err="1" smtClean="0">
                <a:latin typeface="Arial" pitchFamily="34" charset="0"/>
                <a:cs typeface="Arial" pitchFamily="34" charset="0"/>
              </a:rPr>
              <a:t>Seebeck</a:t>
            </a:r>
            <a:r>
              <a:rPr lang="en-US" sz="8000" dirty="0" smtClean="0">
                <a:latin typeface="Arial" pitchFamily="34" charset="0"/>
                <a:cs typeface="Arial" pitchFamily="34" charset="0"/>
              </a:rPr>
              <a:t> arranged 35 metals in order of their thermoelectric properties. The current flows across the hot junction from the former to the latter metal of the following series:</a:t>
            </a:r>
            <a:endParaRPr lang="en-IN" sz="8000" dirty="0" smtClean="0">
              <a:latin typeface="Arial" pitchFamily="34" charset="0"/>
              <a:cs typeface="Arial" pitchFamily="34" charset="0"/>
            </a:endParaRPr>
          </a:p>
          <a:p>
            <a:r>
              <a:rPr lang="en-US" sz="8000" dirty="0" smtClean="0">
                <a:latin typeface="Arial" pitchFamily="34" charset="0"/>
                <a:cs typeface="Arial" pitchFamily="34" charset="0"/>
              </a:rPr>
              <a:t>B </a:t>
            </a:r>
            <a:r>
              <a:rPr lang="en-US" sz="8000" dirty="0" err="1" smtClean="0">
                <a:latin typeface="Arial" pitchFamily="34" charset="0"/>
                <a:cs typeface="Arial" pitchFamily="34" charset="0"/>
              </a:rPr>
              <a:t>i</a:t>
            </a:r>
            <a:r>
              <a:rPr lang="en-US" sz="8000" dirty="0" smtClean="0">
                <a:latin typeface="Arial" pitchFamily="34" charset="0"/>
                <a:cs typeface="Arial" pitchFamily="34" charset="0"/>
              </a:rPr>
              <a:t>—Ni—Co—Pd--Pt---</a:t>
            </a:r>
            <a:endParaRPr lang="en-IN" sz="8000" dirty="0" smtClean="0">
              <a:latin typeface="Arial" pitchFamily="34" charset="0"/>
              <a:cs typeface="Arial" pitchFamily="34" charset="0"/>
            </a:endParaRPr>
          </a:p>
          <a:p>
            <a:r>
              <a:rPr lang="en-US" sz="8000" dirty="0" smtClean="0">
                <a:latin typeface="Arial" pitchFamily="34" charset="0"/>
                <a:cs typeface="Arial" pitchFamily="34" charset="0"/>
              </a:rPr>
              <a:t>U—Cu—</a:t>
            </a:r>
            <a:r>
              <a:rPr lang="en-US" sz="8000" dirty="0" err="1" smtClean="0">
                <a:latin typeface="Arial" pitchFamily="34" charset="0"/>
                <a:cs typeface="Arial" pitchFamily="34" charset="0"/>
              </a:rPr>
              <a:t>Mn</a:t>
            </a:r>
            <a:r>
              <a:rPr lang="en-US" sz="8000" dirty="0" smtClean="0">
                <a:latin typeface="Arial" pitchFamily="34" charset="0"/>
                <a:cs typeface="Arial" pitchFamily="34" charset="0"/>
              </a:rPr>
              <a:t>—Ti—Hg—</a:t>
            </a:r>
            <a:r>
              <a:rPr lang="en-US" sz="8000" dirty="0" err="1" smtClean="0">
                <a:latin typeface="Arial" pitchFamily="34" charset="0"/>
                <a:cs typeface="Arial" pitchFamily="34" charset="0"/>
              </a:rPr>
              <a:t>Pb</a:t>
            </a:r>
            <a:r>
              <a:rPr lang="en-US" sz="8000" dirty="0" smtClean="0">
                <a:latin typeface="Arial" pitchFamily="34" charset="0"/>
                <a:cs typeface="Arial" pitchFamily="34" charset="0"/>
              </a:rPr>
              <a:t>– </a:t>
            </a:r>
          </a:p>
          <a:p>
            <a:r>
              <a:rPr lang="en-US" sz="8000" dirty="0" err="1" smtClean="0">
                <a:latin typeface="Arial" pitchFamily="34" charset="0"/>
                <a:cs typeface="Arial" pitchFamily="34" charset="0"/>
              </a:rPr>
              <a:t>Sn</a:t>
            </a:r>
            <a:r>
              <a:rPr lang="en-US" sz="8000" dirty="0" smtClean="0">
                <a:latin typeface="Arial" pitchFamily="34" charset="0"/>
                <a:cs typeface="Arial" pitchFamily="34" charset="0"/>
              </a:rPr>
              <a:t>--Cr—Mo--Ph—</a:t>
            </a:r>
            <a:r>
              <a:rPr lang="en-US" sz="8000" dirty="0" err="1" smtClean="0">
                <a:latin typeface="Arial" pitchFamily="34" charset="0"/>
                <a:cs typeface="Arial" pitchFamily="34" charset="0"/>
              </a:rPr>
              <a:t>Ir</a:t>
            </a:r>
            <a:r>
              <a:rPr lang="en-US" sz="8000" dirty="0" smtClean="0">
                <a:latin typeface="Arial" pitchFamily="34" charset="0"/>
                <a:cs typeface="Arial" pitchFamily="34" charset="0"/>
              </a:rPr>
              <a:t>—Au—Ag­</a:t>
            </a:r>
          </a:p>
          <a:p>
            <a:r>
              <a:rPr lang="en-US" sz="8000" dirty="0" smtClean="0">
                <a:latin typeface="Arial" pitchFamily="34" charset="0"/>
                <a:cs typeface="Arial" pitchFamily="34" charset="0"/>
              </a:rPr>
              <a:t>Zn—W—</a:t>
            </a:r>
            <a:r>
              <a:rPr lang="en-US" sz="8000" dirty="0" err="1" smtClean="0">
                <a:latin typeface="Arial" pitchFamily="34" charset="0"/>
                <a:cs typeface="Arial" pitchFamily="34" charset="0"/>
              </a:rPr>
              <a:t>Cd</a:t>
            </a:r>
            <a:r>
              <a:rPr lang="en-US" sz="8000" dirty="0" smtClean="0">
                <a:latin typeface="Arial" pitchFamily="34" charset="0"/>
                <a:cs typeface="Arial" pitchFamily="34" charset="0"/>
              </a:rPr>
              <a:t>—Fe—As—</a:t>
            </a:r>
            <a:r>
              <a:rPr lang="en-US" sz="8000" dirty="0" err="1" smtClean="0">
                <a:latin typeface="Arial" pitchFamily="34" charset="0"/>
                <a:cs typeface="Arial" pitchFamily="34" charset="0"/>
              </a:rPr>
              <a:t>Sb</a:t>
            </a:r>
            <a:r>
              <a:rPr lang="en-US" sz="8000" dirty="0" smtClean="0">
                <a:latin typeface="Arial" pitchFamily="34" charset="0"/>
                <a:cs typeface="Arial" pitchFamily="34" charset="0"/>
              </a:rPr>
              <a:t>—Te</a:t>
            </a:r>
            <a:r>
              <a:rPr lang="en-US" dirty="0" smtClean="0"/>
              <a:t>.</a:t>
            </a:r>
            <a:endParaRPr lang="en-IN" dirty="0" smtClean="0"/>
          </a:p>
          <a:p>
            <a:pPr algn="just"/>
            <a:endParaRPr lang="en-IN" dirty="0" smtClean="0"/>
          </a:p>
          <a:p>
            <a:pPr algn="just"/>
            <a:endParaRPr lang="en-US" dirty="0" smtClean="0"/>
          </a:p>
          <a:p>
            <a:endParaRPr lang="en-IN" dirty="0" smtClean="0"/>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55000" lnSpcReduction="20000"/>
          </a:bodyPr>
          <a:lstStyle/>
          <a:p>
            <a:pPr algn="just"/>
            <a:endParaRPr lang="en-US" sz="2600" dirty="0" smtClean="0">
              <a:latin typeface="Arial" pitchFamily="34" charset="0"/>
              <a:cs typeface="Arial" pitchFamily="34" charset="0"/>
            </a:endParaRPr>
          </a:p>
          <a:p>
            <a:pPr algn="just"/>
            <a:r>
              <a:rPr lang="en-US" sz="2600" dirty="0" smtClean="0">
                <a:latin typeface="Arial" pitchFamily="34" charset="0"/>
                <a:cs typeface="Arial" pitchFamily="34" charset="0"/>
              </a:rPr>
              <a:t>If metal A is of copper and metal B of iron, then the current flows from copper to iron at the hot junction and from iron to copper at the cold (reference) junction as shown in Figure 7.1(a). If copper wire is cut, an </a:t>
            </a:r>
            <a:r>
              <a:rPr lang="en-US" sz="2600" dirty="0" err="1" smtClean="0">
                <a:latin typeface="Arial" pitchFamily="34" charset="0"/>
                <a:cs typeface="Arial" pitchFamily="34" charset="0"/>
              </a:rPr>
              <a:t>emf</a:t>
            </a:r>
            <a:r>
              <a:rPr lang="en-US" sz="2600" dirty="0" smtClean="0">
                <a:latin typeface="Arial" pitchFamily="34" charset="0"/>
                <a:cs typeface="Arial" pitchFamily="34" charset="0"/>
              </a:rPr>
              <a:t> will appear across the open circuit. The </a:t>
            </a:r>
            <a:r>
              <a:rPr lang="en-US" sz="2600" dirty="0" err="1" smtClean="0">
                <a:latin typeface="Arial" pitchFamily="34" charset="0"/>
                <a:cs typeface="Arial" pitchFamily="34" charset="0"/>
              </a:rPr>
              <a:t>Seebeck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emf</a:t>
            </a:r>
            <a:r>
              <a:rPr lang="en-US" sz="2600" dirty="0" smtClean="0">
                <a:latin typeface="Arial" pitchFamily="34" charset="0"/>
                <a:cs typeface="Arial" pitchFamily="34" charset="0"/>
              </a:rPr>
              <a:t> depends on the difference in the temperatures of the two junctions.</a:t>
            </a:r>
            <a:endParaRPr lang="en-IN" sz="2600" dirty="0" smtClean="0">
              <a:latin typeface="Arial" pitchFamily="34" charset="0"/>
              <a:cs typeface="Arial" pitchFamily="34" charset="0"/>
            </a:endParaRPr>
          </a:p>
          <a:p>
            <a:endParaRPr lang="en-IN" dirty="0" smtClean="0"/>
          </a:p>
          <a:p>
            <a:r>
              <a:rPr lang="en-US" dirty="0" smtClean="0"/>
              <a:t> </a:t>
            </a:r>
            <a:endParaRPr lang="en-IN" dirty="0" smtClean="0"/>
          </a:p>
          <a:p>
            <a:endParaRPr lang="en-US" dirty="0" smtClean="0"/>
          </a:p>
          <a:p>
            <a:endParaRPr lang="en-US" dirty="0" smtClean="0"/>
          </a:p>
          <a:p>
            <a:endParaRPr lang="en-US" dirty="0" smtClean="0"/>
          </a:p>
          <a:p>
            <a:endParaRPr lang="en-US" dirty="0" smtClean="0"/>
          </a:p>
          <a:p>
            <a:endParaRPr lang="en-US" sz="3500" dirty="0" smtClean="0"/>
          </a:p>
          <a:p>
            <a:endParaRPr lang="en-US" sz="3500" dirty="0" smtClean="0"/>
          </a:p>
          <a:p>
            <a:r>
              <a:rPr lang="en-US" sz="3500" dirty="0" smtClean="0"/>
              <a:t>The reverse phenomenon is the </a:t>
            </a:r>
            <a:r>
              <a:rPr lang="en-US" sz="3500" i="1" dirty="0" err="1" smtClean="0"/>
              <a:t>Peltier</a:t>
            </a:r>
            <a:r>
              <a:rPr lang="en-US" sz="3500" i="1" dirty="0" smtClean="0"/>
              <a:t> effect. </a:t>
            </a:r>
            <a:r>
              <a:rPr lang="en-US" sz="3500" dirty="0" smtClean="0"/>
              <a:t>An external source of </a:t>
            </a:r>
            <a:r>
              <a:rPr lang="en-US" sz="3500" dirty="0" err="1" smtClean="0"/>
              <a:t>emf</a:t>
            </a:r>
            <a:r>
              <a:rPr lang="en-US" sz="3500" dirty="0" smtClean="0"/>
              <a:t> is connected, as shown in Figure 7.1(b), and a current is forced through the junctions. It is observed that heat is absorbed when the current flows across the iron-copper junction from copper to iron and liberated if the flow of current is reversed. The amount of heat liberated or absorbed is proportional to the quantity of electricity that crosses the junction, and the amount of heat liberated or absorbed when one ampere passes for a second is called the </a:t>
            </a:r>
            <a:r>
              <a:rPr lang="en-US" sz="3500" i="1" dirty="0" err="1" smtClean="0"/>
              <a:t>Peltier</a:t>
            </a:r>
            <a:r>
              <a:rPr lang="en-US" sz="3500" i="1" dirty="0" smtClean="0"/>
              <a:t> coefficient.</a:t>
            </a:r>
            <a:r>
              <a:rPr lang="en-IN" sz="3500" dirty="0" smtClean="0"/>
              <a:t> </a:t>
            </a:r>
            <a:endParaRPr lang="en-US" sz="3500" dirty="0" smtClean="0"/>
          </a:p>
          <a:p>
            <a:endParaRPr lang="en-IN" sz="3500" dirty="0" smtClean="0"/>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1357290" y="2000240"/>
            <a:ext cx="7072362" cy="1404937"/>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7500" lnSpcReduction="20000"/>
          </a:bodyPr>
          <a:lstStyle/>
          <a:p>
            <a:pPr algn="just"/>
            <a:r>
              <a:rPr lang="en-US" dirty="0" smtClean="0"/>
              <a:t>Another reversible heat-flow effect, called </a:t>
            </a:r>
            <a:r>
              <a:rPr lang="en-US" i="1" dirty="0" smtClean="0"/>
              <a:t>the Thompson effect; </a:t>
            </a:r>
            <a:r>
              <a:rPr lang="en-US" dirty="0" smtClean="0"/>
              <a:t>involves the contribution of </a:t>
            </a:r>
            <a:r>
              <a:rPr lang="en-US" dirty="0" err="1" smtClean="0"/>
              <a:t>emf</a:t>
            </a:r>
            <a:r>
              <a:rPr lang="en-US" dirty="0" smtClean="0"/>
              <a:t> to </a:t>
            </a:r>
            <a:r>
              <a:rPr lang="en-US" dirty="0" err="1" smtClean="0"/>
              <a:t>Seebeck</a:t>
            </a:r>
            <a:r>
              <a:rPr lang="en-US" dirty="0" smtClean="0"/>
              <a:t> </a:t>
            </a:r>
            <a:r>
              <a:rPr lang="en-US" dirty="0" err="1" smtClean="0"/>
              <a:t>emf</a:t>
            </a:r>
            <a:r>
              <a:rPr lang="en-US" dirty="0" smtClean="0"/>
              <a:t> in the wire of the same metal, if a temperature difference existed within that particular conductor. When a current flows through a copper conductor having a thermal gradient (and hence a heat flow) along its length, heat is liberated at any point where the current is in the same direction as the heat flow while heat is absorbed at any point where these are opposite. In iron, on the other hand, heat is absorbed at any </a:t>
            </a:r>
            <a:r>
              <a:rPr lang="en-US" dirty="0" err="1" smtClean="0"/>
              <a:t>pointwhen</a:t>
            </a:r>
            <a:r>
              <a:rPr lang="en-US" dirty="0" smtClean="0"/>
              <a:t> the current flows in the direction of heat flow while heat is liberated when the current flows in the direction opposite to the flow of heat.</a:t>
            </a:r>
            <a:endParaRPr lang="en-IN" dirty="0" smtClean="0"/>
          </a:p>
          <a:p>
            <a:pPr algn="just"/>
            <a:r>
              <a:rPr lang="en-US" dirty="0" smtClean="0"/>
              <a:t>It will be seen, therefore, that the </a:t>
            </a:r>
            <a:r>
              <a:rPr lang="en-US" dirty="0" err="1" smtClean="0"/>
              <a:t>Seebeck</a:t>
            </a:r>
            <a:r>
              <a:rPr lang="en-US" dirty="0" smtClean="0"/>
              <a:t> effect is a combination of both the </a:t>
            </a:r>
            <a:r>
              <a:rPr lang="en-US" dirty="0" err="1" smtClean="0"/>
              <a:t>Peltier</a:t>
            </a:r>
            <a:r>
              <a:rPr lang="en-US" dirty="0" smtClean="0"/>
              <a:t> and Thompson effects and will vary according to the difference of temperature between the two junctions and with the metals chosen for the couple. It is essential that no current is allowed to flow in the thermoelectric circuit, if the </a:t>
            </a:r>
            <a:r>
              <a:rPr lang="en-US" dirty="0" err="1" smtClean="0"/>
              <a:t>Seebeck</a:t>
            </a:r>
            <a:r>
              <a:rPr lang="en-US" dirty="0" smtClean="0"/>
              <a:t> </a:t>
            </a:r>
            <a:r>
              <a:rPr lang="en-US" dirty="0" err="1" smtClean="0"/>
              <a:t>emf</a:t>
            </a:r>
            <a:r>
              <a:rPr lang="en-US" dirty="0" smtClean="0"/>
              <a:t> is under measurement. </a:t>
            </a:r>
            <a:r>
              <a:rPr lang="en-US" dirty="0" err="1" smtClean="0"/>
              <a:t>Seebeck</a:t>
            </a:r>
            <a:r>
              <a:rPr lang="en-US" dirty="0" smtClean="0"/>
              <a:t> </a:t>
            </a:r>
            <a:r>
              <a:rPr lang="en-US" dirty="0" err="1" smtClean="0"/>
              <a:t>emf</a:t>
            </a:r>
            <a:r>
              <a:rPr lang="en-US" dirty="0" smtClean="0"/>
              <a:t> measured by a high resistance voltmeter (or dc potentiometer) is different from the one</a:t>
            </a:r>
            <a:endParaRPr lang="en-IN"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47500" lnSpcReduction="20000"/>
          </a:bodyPr>
          <a:lstStyle/>
          <a:p>
            <a:pPr algn="just"/>
            <a:r>
              <a:rPr lang="en-US" sz="4000" dirty="0" smtClean="0"/>
              <a:t>measured by a conventional low impedance </a:t>
            </a:r>
            <a:r>
              <a:rPr lang="en-US" sz="4000" dirty="0" err="1" smtClean="0"/>
              <a:t>millivoltmeter</a:t>
            </a:r>
            <a:r>
              <a:rPr lang="en-US" sz="4000" dirty="0" smtClean="0"/>
              <a:t>. </a:t>
            </a:r>
            <a:r>
              <a:rPr lang="en-US" sz="4000" dirty="0" err="1" smtClean="0"/>
              <a:t>Potentiometric</a:t>
            </a:r>
            <a:r>
              <a:rPr lang="en-US" sz="4000" dirty="0" smtClean="0"/>
              <a:t> voltage measurements yield high accuracy in measurement of </a:t>
            </a:r>
            <a:r>
              <a:rPr lang="en-US" sz="4000" dirty="0" err="1" smtClean="0"/>
              <a:t>Seebeck</a:t>
            </a:r>
            <a:r>
              <a:rPr lang="en-US" sz="4000" dirty="0" smtClean="0"/>
              <a:t> </a:t>
            </a:r>
            <a:r>
              <a:rPr lang="en-US" sz="4000" dirty="0" err="1" smtClean="0"/>
              <a:t>emf</a:t>
            </a:r>
            <a:r>
              <a:rPr lang="en-US" sz="4000" dirty="0" smtClean="0"/>
              <a:t>. The total </a:t>
            </a:r>
            <a:r>
              <a:rPr lang="en-US" sz="4000" dirty="0" err="1" smtClean="0"/>
              <a:t>Seebeck</a:t>
            </a:r>
            <a:r>
              <a:rPr lang="en-US" sz="4000" dirty="0" smtClean="0"/>
              <a:t> </a:t>
            </a:r>
            <a:r>
              <a:rPr lang="en-US" sz="4000" dirty="0" err="1" smtClean="0"/>
              <a:t>emf</a:t>
            </a:r>
            <a:r>
              <a:rPr lang="en-US" sz="4000" dirty="0" smtClean="0"/>
              <a:t> produced is thus partly due to </a:t>
            </a:r>
            <a:r>
              <a:rPr lang="en-US" sz="4000" dirty="0" err="1" smtClean="0"/>
              <a:t>Peltier</a:t>
            </a:r>
            <a:r>
              <a:rPr lang="en-US" sz="4000" dirty="0" smtClean="0"/>
              <a:t> effect and partly due to Thompson effect. The </a:t>
            </a:r>
            <a:r>
              <a:rPr lang="en-US" sz="4000" dirty="0" err="1" smtClean="0"/>
              <a:t>Peltier</a:t>
            </a:r>
            <a:r>
              <a:rPr lang="en-US" sz="4000" dirty="0" smtClean="0"/>
              <a:t> </a:t>
            </a:r>
            <a:r>
              <a:rPr lang="en-US" sz="4000" dirty="0" err="1" smtClean="0"/>
              <a:t>emfs</a:t>
            </a:r>
            <a:r>
              <a:rPr lang="en-US" sz="4000" dirty="0" smtClean="0"/>
              <a:t> are assumed proportional to the temperature of the junction while Thompson </a:t>
            </a:r>
            <a:r>
              <a:rPr lang="en-US" sz="4000" dirty="0" err="1" smtClean="0"/>
              <a:t>emfs</a:t>
            </a:r>
            <a:r>
              <a:rPr lang="en-US" sz="4000" dirty="0" smtClean="0"/>
              <a:t> are proportional to the difference between the squares of the junction temperatures. Thompson </a:t>
            </a:r>
            <a:r>
              <a:rPr lang="en-US" sz="4000" dirty="0" err="1" smtClean="0"/>
              <a:t>enf</a:t>
            </a:r>
            <a:r>
              <a:rPr lang="en-US" sz="4000" dirty="0" smtClean="0"/>
              <a:t> is very low as compared to </a:t>
            </a:r>
            <a:r>
              <a:rPr lang="en-US" sz="4000" dirty="0" err="1" smtClean="0"/>
              <a:t>Peltier</a:t>
            </a:r>
            <a:r>
              <a:rPr lang="en-US" sz="4000" dirty="0" smtClean="0"/>
              <a:t> </a:t>
            </a:r>
            <a:r>
              <a:rPr lang="en-US" sz="4000" dirty="0" err="1" smtClean="0"/>
              <a:t>emf</a:t>
            </a:r>
            <a:r>
              <a:rPr lang="en-US" sz="4000" dirty="0" smtClean="0"/>
              <a:t>. Temperature measurements based on the thermoelectric phenomena rely entirely on empirical calibration and application of the thermoelectric laws established from a lot of experience.</a:t>
            </a:r>
            <a:r>
              <a:rPr lang="en-IN" sz="4000" dirty="0" smtClean="0"/>
              <a:t> </a:t>
            </a:r>
            <a:r>
              <a:rPr lang="en-US" sz="4000" dirty="0" smtClean="0"/>
              <a:t>The </a:t>
            </a:r>
            <a:r>
              <a:rPr lang="en-US" sz="4000" dirty="0" err="1" smtClean="0"/>
              <a:t>emf</a:t>
            </a:r>
            <a:r>
              <a:rPr lang="en-US" sz="4000" dirty="0" smtClean="0"/>
              <a:t> produced by any thermocouple with the junctions at any two temperatures may be obtained from a thermoelectric diagram. Lead does not show any measurable Thompson effect. Hence the </a:t>
            </a:r>
            <a:r>
              <a:rPr lang="en-US" sz="4000" dirty="0" err="1" smtClean="0"/>
              <a:t>emf</a:t>
            </a:r>
            <a:r>
              <a:rPr lang="en-US" sz="4000" dirty="0" smtClean="0"/>
              <a:t> acting on a couple formed of a metal and lead for a change of temperature of one junction is represented on this diagram. The characteristic showing the </a:t>
            </a:r>
            <a:r>
              <a:rPr lang="en-US" sz="4000" dirty="0" err="1" smtClean="0"/>
              <a:t>emf</a:t>
            </a:r>
            <a:r>
              <a:rPr lang="en-US" sz="4000" dirty="0" smtClean="0"/>
              <a:t> per degree against the temperature of the hot junction is known as the </a:t>
            </a:r>
            <a:r>
              <a:rPr lang="en-US" sz="4000" i="1" dirty="0" smtClean="0"/>
              <a:t>thermoelectric line; </a:t>
            </a:r>
            <a:r>
              <a:rPr lang="en-US" sz="4000" dirty="0" smtClean="0"/>
              <a:t>Figure 7.2 shows such lines for some common metals. The ordinate is taken as positive when for a small increase of temperature, the current flows from lead to the metal at the hot junction. These lines enable computation of </a:t>
            </a:r>
            <a:r>
              <a:rPr lang="en-US" sz="4000" dirty="0" err="1" smtClean="0"/>
              <a:t>emf</a:t>
            </a:r>
            <a:r>
              <a:rPr lang="en-US" sz="4000" dirty="0" smtClean="0"/>
              <a:t> acting around a thermoelectric circuit formed of any two metals having their junctions at any two temperatures.</a:t>
            </a:r>
            <a:endParaRPr lang="en-IN" sz="4000"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89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r>
              <a:rPr lang="en-US" dirty="0" smtClean="0"/>
              <a:t>Figure 7,2 Thermoelectric lines for different metals.</a:t>
            </a:r>
            <a:endParaRPr lang="en-IN"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pic>
        <p:nvPicPr>
          <p:cNvPr id="20" name="pic"/>
          <p:cNvPicPr/>
          <p:nvPr/>
        </p:nvPicPr>
        <p:blipFill>
          <a:blip r:embed="rId3" cstate="print"/>
          <a:stretch>
            <a:fillRect/>
          </a:stretch>
        </p:blipFill>
        <p:spPr>
          <a:xfrm>
            <a:off x="428596" y="785794"/>
            <a:ext cx="8429684" cy="43364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3" name="Content Placeholder 2"/>
          <p:cNvSpPr>
            <a:spLocks noGrp="1"/>
          </p:cNvSpPr>
          <p:nvPr>
            <p:ph idx="1"/>
          </p:nvPr>
        </p:nvSpPr>
        <p:spPr>
          <a:xfrm>
            <a:off x="0" y="571480"/>
            <a:ext cx="9144000" cy="6000792"/>
          </a:xfrm>
        </p:spPr>
        <p:txBody>
          <a:bodyPr>
            <a:normAutofit lnSpcReduction="10000"/>
          </a:bodyPr>
          <a:lstStyle/>
          <a:p>
            <a:r>
              <a:rPr lang="en-US" sz="2400" dirty="0" smtClean="0"/>
              <a:t>Advantages of Resistance Potentiometers:</a:t>
            </a:r>
          </a:p>
          <a:p>
            <a:r>
              <a:rPr lang="en-US" sz="2400" dirty="0" smtClean="0"/>
              <a:t>1. They are inexpensive</a:t>
            </a:r>
          </a:p>
          <a:p>
            <a:r>
              <a:rPr lang="en-US" sz="2400" dirty="0" smtClean="0"/>
              <a:t>2.  Simple to operate and very useful for applications where requirement is not severe</a:t>
            </a:r>
          </a:p>
          <a:p>
            <a:r>
              <a:rPr lang="en-US" sz="2400" dirty="0" smtClean="0"/>
              <a:t>3. Useful for measuring large amplitudes  of displacement.</a:t>
            </a:r>
          </a:p>
          <a:p>
            <a:r>
              <a:rPr lang="en-US" sz="2400" dirty="0" smtClean="0"/>
              <a:t>4. Electrical efficiency is very high and they provide sufficient </a:t>
            </a:r>
            <a:r>
              <a:rPr lang="en-US" sz="2400" dirty="0" err="1" smtClean="0"/>
              <a:t>ouput</a:t>
            </a:r>
            <a:r>
              <a:rPr lang="en-US" sz="2400" dirty="0" smtClean="0"/>
              <a:t> to permit control operations without further amplifications</a:t>
            </a:r>
          </a:p>
          <a:p>
            <a:r>
              <a:rPr lang="en-US" sz="2400" dirty="0" smtClean="0"/>
              <a:t>5. Although, the frequency response of wire wound potentiometers is limited, the other types of </a:t>
            </a:r>
            <a:r>
              <a:rPr lang="en-US" sz="2400" dirty="0" err="1" smtClean="0"/>
              <a:t>potentiometrs</a:t>
            </a:r>
            <a:r>
              <a:rPr lang="en-US" sz="2400" dirty="0" smtClean="0"/>
              <a:t> are free from this problem.</a:t>
            </a:r>
          </a:p>
          <a:p>
            <a:r>
              <a:rPr lang="en-US" sz="2400" dirty="0" smtClean="0"/>
              <a:t>Disadvantages: 1. They require a large force to move their sliding contacts</a:t>
            </a:r>
          </a:p>
          <a:p>
            <a:r>
              <a:rPr lang="en-US" sz="2400" dirty="0" smtClean="0"/>
              <a:t>2. The sliding contacts can wear out, become misaligned and generate noise. So, life of the transducer is limited.  </a:t>
            </a:r>
            <a:endParaRPr lang="en-IN" sz="2400" dirty="0" smtClean="0"/>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90</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lnSpcReduction="10000"/>
          </a:bodyPr>
          <a:lstStyle/>
          <a:p>
            <a:pPr algn="just"/>
            <a:r>
              <a:rPr lang="en-US" sz="2200" dirty="0" smtClean="0"/>
              <a:t>Thermoelectric lines for certain metals are of negative slope. If a silver-copper thermocouple has its junctions maintained at 300°C and 500°C respectively, then the </a:t>
            </a:r>
            <a:r>
              <a:rPr lang="en-US" sz="2200" dirty="0" err="1" smtClean="0"/>
              <a:t>emf</a:t>
            </a:r>
            <a:r>
              <a:rPr lang="en-US" sz="2200" dirty="0" smtClean="0"/>
              <a:t> acting around the circuit is represented by the area of the trapezium ABCD, i.e., [(AB + CD)/2] x (200). But if copper and iron are used with the cold junction at 0°C, the </a:t>
            </a:r>
            <a:r>
              <a:rPr lang="en-US" sz="2200" dirty="0" err="1" smtClean="0"/>
              <a:t>emf</a:t>
            </a:r>
            <a:r>
              <a:rPr lang="en-US" sz="2200" dirty="0" smtClean="0"/>
              <a:t> goes on increasing with temperature of the hot junction up to 275°C where the two thermoelectric lines intersect. With further increase in temperature, the </a:t>
            </a:r>
            <a:r>
              <a:rPr lang="en-US" sz="2200" dirty="0" err="1" smtClean="0"/>
              <a:t>emf</a:t>
            </a:r>
            <a:r>
              <a:rPr lang="en-US" sz="2200" dirty="0" smtClean="0"/>
              <a:t> starts falling and becomes zero at 550°C.  Later. </a:t>
            </a:r>
            <a:r>
              <a:rPr lang="en-US" sz="2400" dirty="0" smtClean="0"/>
              <a:t>the polarity of </a:t>
            </a:r>
            <a:r>
              <a:rPr lang="en-US" sz="2400" dirty="0" err="1" smtClean="0"/>
              <a:t>emf</a:t>
            </a:r>
            <a:r>
              <a:rPr lang="en-US" sz="2400" dirty="0" smtClean="0"/>
              <a:t> is reversed and its value goes on increasing with increase in temperature. The temperature at which the thermoelectric lines intersect is known as </a:t>
            </a:r>
            <a:r>
              <a:rPr lang="en-US" sz="2400" i="1" dirty="0" smtClean="0"/>
              <a:t>neutral temperature. </a:t>
            </a:r>
            <a:r>
              <a:rPr lang="en-US" sz="2400" dirty="0" smtClean="0"/>
              <a:t>While choosing materials to form a thermocouple, it is important to observe that the neutral temperature does not fall within the range of temperature to be measured.</a:t>
            </a:r>
            <a:r>
              <a:rPr lang="en-IN" sz="2400" dirty="0" smtClean="0"/>
              <a:t> </a:t>
            </a:r>
            <a:endParaRPr lang="en-IN" sz="2200" dirty="0" smtClean="0"/>
          </a:p>
          <a:p>
            <a:pPr algn="just"/>
            <a:endParaRPr lang="en-US" sz="2200" dirty="0" smtClean="0"/>
          </a:p>
          <a:p>
            <a:pPr algn="just"/>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91</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20000"/>
          </a:bodyPr>
          <a:lstStyle/>
          <a:p>
            <a:pPr algn="just"/>
            <a:r>
              <a:rPr lang="en-US" sz="2400" dirty="0" smtClean="0"/>
              <a:t>To measure the thermo-</a:t>
            </a:r>
            <a:r>
              <a:rPr lang="en-US" sz="2400" dirty="0" err="1" smtClean="0"/>
              <a:t>emf</a:t>
            </a:r>
            <a:r>
              <a:rPr lang="en-US" sz="2400" dirty="0" smtClean="0"/>
              <a:t> in a thermoelectric circuit, introduction of a </a:t>
            </a:r>
            <a:r>
              <a:rPr lang="en-US" sz="2400" dirty="0" err="1" smtClean="0"/>
              <a:t>millivoltmeter</a:t>
            </a:r>
            <a:r>
              <a:rPr lang="en-US" sz="2400" dirty="0" smtClean="0"/>
              <a:t> or some voltage measuring system is necessary, which amounts to addition of conductors and formation of junctions. The following laws are established to help understand the effects of additional junctions.</a:t>
            </a:r>
            <a:endParaRPr lang="en-IN" sz="2400" dirty="0" smtClean="0"/>
          </a:p>
          <a:p>
            <a:pPr lvl="0" algn="just" fontAlgn="base"/>
            <a:r>
              <a:rPr lang="en-US" sz="2400" i="1" dirty="0" smtClean="0"/>
              <a:t>Law of intermediate metals. </a:t>
            </a:r>
            <a:r>
              <a:rPr lang="en-US" sz="2400" dirty="0" smtClean="0"/>
              <a:t>A third homogeneous metal C is introduced into one of the conductors as shown in Figure 7.3(a). The net </a:t>
            </a:r>
            <a:r>
              <a:rPr lang="en-US" sz="2400" dirty="0" err="1" smtClean="0"/>
              <a:t>emf</a:t>
            </a:r>
            <a:r>
              <a:rPr lang="en-US" sz="2400" dirty="0" smtClean="0"/>
              <a:t> of the circuit remains the same as long as the new junctions formed are at the same temperature. Also, it is at times necessary to insert the third metal C between wires of A and B by opening the junction at </a:t>
            </a:r>
            <a:r>
              <a:rPr lang="en-US" sz="2400" i="1" dirty="0" smtClean="0"/>
              <a:t>T</a:t>
            </a:r>
            <a:r>
              <a:rPr lang="en-US" sz="2400" i="1" baseline="-25000" dirty="0" smtClean="0"/>
              <a:t>1</a:t>
            </a:r>
            <a:r>
              <a:rPr lang="en-US" sz="2400" dirty="0" smtClean="0"/>
              <a:t> as shown in Figure 7.3(a). In such a case, the net </a:t>
            </a:r>
            <a:r>
              <a:rPr lang="en-US" sz="2400" dirty="0" err="1" smtClean="0"/>
              <a:t>emf</a:t>
            </a:r>
            <a:r>
              <a:rPr lang="en-US" sz="2400" dirty="0" smtClean="0"/>
              <a:t> again remains the same as long a4 the newly formed junctions are at T</a:t>
            </a:r>
            <a:r>
              <a:rPr lang="en-US" sz="2400" baseline="-25000" dirty="0" smtClean="0"/>
              <a:t>1</a:t>
            </a:r>
            <a:r>
              <a:rPr lang="en-US" sz="2400" dirty="0" smtClean="0"/>
              <a:t> only.</a:t>
            </a:r>
            <a:endParaRPr lang="en-IN" sz="2400" dirty="0" smtClean="0"/>
          </a:p>
          <a:p>
            <a:pPr algn="just" fontAlgn="base"/>
            <a:r>
              <a:rPr lang="en-US" sz="2400" i="1" dirty="0" smtClean="0"/>
              <a:t>Law of intermediate temperatures. </a:t>
            </a:r>
            <a:r>
              <a:rPr lang="en-US" sz="2400" dirty="0" smtClean="0"/>
              <a:t>The third conductor of metal C introduced into the circuits of Figure 7.3(a) may assume any temperature without affecting the net mf as long as its two junctions with other metals are at the same temperature. If a certain thermocouple produces an </a:t>
            </a:r>
            <a:r>
              <a:rPr lang="en-US" sz="2400" dirty="0" err="1" smtClean="0"/>
              <a:t>emf</a:t>
            </a:r>
            <a:r>
              <a:rPr lang="en-US" sz="2400" dirty="0" smtClean="0"/>
              <a:t> E</a:t>
            </a:r>
            <a:r>
              <a:rPr lang="en-US" sz="2400" baseline="-25000" dirty="0" smtClean="0"/>
              <a:t>1</a:t>
            </a:r>
            <a:r>
              <a:rPr lang="en-US" sz="2400" dirty="0" smtClean="0"/>
              <a:t> when its junctions are at T</a:t>
            </a:r>
            <a:r>
              <a:rPr lang="en-US" sz="2400" baseline="-25000" dirty="0" smtClean="0"/>
              <a:t>i</a:t>
            </a:r>
            <a:r>
              <a:rPr lang="en-US" sz="2400" dirty="0" smtClean="0"/>
              <a:t> and </a:t>
            </a:r>
            <a:r>
              <a:rPr lang="en-US" sz="2400" i="1" dirty="0" smtClean="0"/>
              <a:t>T2, </a:t>
            </a:r>
            <a:r>
              <a:rPr lang="en-US" sz="2400" dirty="0" smtClean="0"/>
              <a:t>and it produces E2 when at </a:t>
            </a:r>
            <a:r>
              <a:rPr lang="en-US" sz="2400" i="1" dirty="0" smtClean="0"/>
              <a:t>7; </a:t>
            </a:r>
            <a:r>
              <a:rPr lang="en-US" sz="2400" dirty="0" smtClean="0"/>
              <a:t>and </a:t>
            </a:r>
            <a:r>
              <a:rPr lang="en-US" sz="2400" i="1" dirty="0" smtClean="0"/>
              <a:t>T3, </a:t>
            </a:r>
            <a:r>
              <a:rPr lang="en-US" sz="2400" dirty="0" smtClean="0"/>
              <a:t>it will produce </a:t>
            </a:r>
            <a:r>
              <a:rPr lang="en-US" sz="2400" dirty="0" err="1" smtClean="0"/>
              <a:t>E</a:t>
            </a:r>
            <a:r>
              <a:rPr lang="en-US" sz="2400" baseline="-25000" dirty="0" err="1" smtClean="0"/>
              <a:t>r</a:t>
            </a:r>
            <a:r>
              <a:rPr lang="en-US" sz="2400" dirty="0" smtClean="0"/>
              <a:t> + </a:t>
            </a:r>
            <a:r>
              <a:rPr lang="en-US" sz="2400" i="1" dirty="0" smtClean="0"/>
              <a:t>E</a:t>
            </a:r>
            <a:r>
              <a:rPr lang="en-US" sz="2400" i="1" baseline="-25000" dirty="0" smtClean="0"/>
              <a:t>2</a:t>
            </a:r>
            <a:r>
              <a:rPr lang="en-US" sz="2400" dirty="0" smtClean="0"/>
              <a:t> when the junctions assume temperatures of T</a:t>
            </a:r>
            <a:r>
              <a:rPr lang="en-US" sz="2400" baseline="-25000" dirty="0" smtClean="0"/>
              <a:t>1</a:t>
            </a:r>
            <a:r>
              <a:rPr lang="en-US" sz="2400" dirty="0" smtClean="0"/>
              <a:t> and 1</a:t>
            </a:r>
            <a:r>
              <a:rPr lang="en-US" sz="2400" baseline="30000" dirty="0" smtClean="0"/>
              <a:t>1</a:t>
            </a:r>
            <a:r>
              <a:rPr lang="en-US" sz="2400" baseline="-25000" dirty="0" smtClean="0"/>
              <a:t>3</a:t>
            </a:r>
            <a:r>
              <a:rPr lang="en-US" sz="2400" dirty="0" smtClean="0"/>
              <a:t> as shown in Figure 7.3(b).</a:t>
            </a:r>
            <a:endParaRPr lang="en-IN" sz="2400" dirty="0" smtClean="0"/>
          </a:p>
          <a:p>
            <a:pPr lvl="0" algn="just" fontAlgn="base"/>
            <a:endParaRPr lang="en-IN" sz="2400" dirty="0" smtClean="0"/>
          </a:p>
          <a:p>
            <a:pPr algn="just"/>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92</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Figure 7.3 Illustration of thermoelectric laws: (a) Law of intermediate metals; (b) law of intermediate temperatures.</a:t>
            </a:r>
            <a:endParaRPr lang="en-IN" dirty="0" smtClean="0"/>
          </a:p>
          <a:p>
            <a:pPr algn="just"/>
            <a:endParaRPr lang="en-US" dirty="0" smtClean="0"/>
          </a:p>
          <a:p>
            <a:pPr algn="just"/>
            <a:endParaRPr lang="en-US" dirty="0" smtClean="0"/>
          </a:p>
          <a:p>
            <a:pPr algn="just"/>
            <a:endParaRPr lang="en-US" dirty="0" smtClean="0"/>
          </a:p>
        </p:txBody>
      </p:sp>
      <p:pic>
        <p:nvPicPr>
          <p:cNvPr id="8" name="Picture 7"/>
          <p:cNvPicPr/>
          <p:nvPr/>
        </p:nvPicPr>
        <p:blipFill>
          <a:blip r:embed="rId3" cstate="print">
            <a:lum bright="10000"/>
          </a:blip>
          <a:srcRect/>
          <a:stretch>
            <a:fillRect/>
          </a:stretch>
        </p:blipFill>
        <p:spPr bwMode="auto">
          <a:xfrm>
            <a:off x="428596" y="714356"/>
            <a:ext cx="8358246" cy="4143404"/>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93</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pPr lvl="0" algn="just" fontAlgn="base"/>
            <a:r>
              <a:rPr lang="en-US" dirty="0" smtClean="0"/>
              <a:t>Applying the above laws, it can be seen that:</a:t>
            </a:r>
            <a:r>
              <a:rPr lang="en-IN" dirty="0" smtClean="0"/>
              <a:t> </a:t>
            </a:r>
            <a:r>
              <a:rPr lang="en-US" dirty="0" smtClean="0"/>
              <a:t>Long lead wires connecting the junctions may be exposed to an unknown temperature environment, without affecting the net thermo </a:t>
            </a:r>
            <a:r>
              <a:rPr lang="en-US" dirty="0" err="1" smtClean="0"/>
              <a:t>emf</a:t>
            </a:r>
            <a:r>
              <a:rPr lang="en-US" dirty="0" smtClean="0"/>
              <a:t>.</a:t>
            </a:r>
            <a:endParaRPr lang="en-IN" dirty="0" smtClean="0"/>
          </a:p>
          <a:p>
            <a:pPr lvl="0" algn="just" fontAlgn="base"/>
            <a:r>
              <a:rPr lang="en-US" dirty="0" smtClean="0"/>
              <a:t>A voltage measuring system may be connected as shown in Figure 7.3, while observing that the new junctions formed are at the same temperature.</a:t>
            </a:r>
            <a:endParaRPr lang="en-IN" dirty="0" smtClean="0"/>
          </a:p>
          <a:p>
            <a:pPr lvl="0" algn="just" fontAlgn="base"/>
            <a:r>
              <a:rPr lang="en-US" dirty="0" smtClean="0"/>
              <a:t>Thermocouple junctions may be formed by soldering. welding or brazing.</a:t>
            </a:r>
            <a:endParaRPr lang="en-IN" dirty="0" smtClean="0"/>
          </a:p>
          <a:p>
            <a:pPr lvl="0" algn="just" fontAlgn="base"/>
            <a:r>
              <a:rPr lang="en-US" dirty="0" smtClean="0"/>
              <a:t>If the cold junction is kept at a temperature other than 0°C, it is possible to apply correction by referring to standard tables of </a:t>
            </a:r>
            <a:r>
              <a:rPr lang="en-US" dirty="0" err="1" smtClean="0"/>
              <a:t>emfs</a:t>
            </a:r>
            <a:r>
              <a:rPr lang="en-US" dirty="0" smtClean="0"/>
              <a:t>, provided the temperature of the cold junction is accurately known.</a:t>
            </a:r>
            <a:endParaRPr lang="en-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24542-9FA0-4654-BE39-D7F2F1FDD5F1}" type="slidenum">
              <a:rPr lang="en-IN" smtClean="0"/>
              <a:pPr/>
              <a:t>94</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pPr algn="just"/>
            <a:r>
              <a:rPr lang="en-US" dirty="0" smtClean="0"/>
              <a:t>computer are under development. Direct digital transducers provide output signals in the form of rectangular pulses of constant duration and amplitude, the presence or absence of which in its time slot is taken to stand for either 1's or 0's. However, transducers are treated as digital type. if they provide pulses whose pulse rate is counted. Similarly, transducers whose output signals are sinusoidal and the frequency of which is related to </a:t>
            </a:r>
            <a:r>
              <a:rPr lang="en-US" dirty="0" err="1" smtClean="0"/>
              <a:t>measurand</a:t>
            </a:r>
            <a:r>
              <a:rPr lang="en-US" dirty="0" smtClean="0"/>
              <a:t> are considered to be digital type when working in combination with digital frequency measuring system. Such transducer systems may be treated as indirect digital type. A few direct and indirect digital transducers are briefly described in the following sections.</a:t>
            </a:r>
            <a:r>
              <a:rPr lang="en-IN"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95</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10000"/>
          </a:bodyPr>
          <a:lstStyle/>
          <a:p>
            <a:pPr algn="just"/>
            <a:r>
              <a:rPr lang="en-US" dirty="0" smtClean="0"/>
              <a:t>computer are under development. Direct digital transducers provide output signals in the form of rectangular pulses of constant duration and amplitude, the presence or absence of which in its time slot is taken to stand for either 1's or 0's. However, transducers are treated as digital type. if they provide pulses whose pulse rate is counted. Similarly, transducers whose output signals are sinusoidal and the frequency of which is related to </a:t>
            </a:r>
            <a:r>
              <a:rPr lang="en-US" dirty="0" err="1" smtClean="0"/>
              <a:t>measurand</a:t>
            </a:r>
            <a:r>
              <a:rPr lang="en-US" dirty="0" smtClean="0"/>
              <a:t> are considered to be digital type when working in combination with digital frequency measuring system. Such transducer systems may be treated as indirect digital type. A few direct and indirect digital transducers are briefly described in the following sections.</a:t>
            </a:r>
            <a:r>
              <a:rPr lang="en-IN"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96</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85000" lnSpcReduction="10000"/>
          </a:bodyPr>
          <a:lstStyle/>
          <a:p>
            <a:r>
              <a:rPr lang="en-US" dirty="0" smtClean="0"/>
              <a:t>Digital Displacement Transducers</a:t>
            </a:r>
            <a:endParaRPr lang="en-IN" dirty="0" smtClean="0"/>
          </a:p>
          <a:p>
            <a:pPr algn="just"/>
            <a:r>
              <a:rPr lang="en-US" dirty="0" smtClean="0"/>
              <a:t>One of the direct digital transducers is the digital encoder for linear and angular displacements. It is also known as linear or angular digital encoder (LDE or ADE). Such transducers are </a:t>
            </a:r>
            <a:r>
              <a:rPr lang="en-US" dirty="0" err="1" smtClean="0"/>
              <a:t>availatle</a:t>
            </a:r>
            <a:r>
              <a:rPr lang="en-US" dirty="0" smtClean="0"/>
              <a:t> in different sizes 10th differing resolution and accuracy. Basically, they are divided into two types: incremental and absolute encoders. Incremental encoders require a counting system which adds increments of pulses generated by an encoder, a sensing system, and some datum from which increments are added or subtracted. Absolute encoders present a digital readout for each angular position and do not require a datum.</a:t>
            </a:r>
            <a:endParaRPr lang="en-IN" dirty="0" smtClean="0"/>
          </a:p>
          <a:p>
            <a:pPr algn="just"/>
            <a:r>
              <a:rPr lang="en-US" dirty="0" smtClean="0"/>
              <a:t>All encoders require a sensing system of either the contacting type using brushes or the </a:t>
            </a:r>
            <a:r>
              <a:rPr lang="en-US" dirty="0" err="1" smtClean="0"/>
              <a:t>noncontacting</a:t>
            </a:r>
            <a:r>
              <a:rPr lang="en-US" dirty="0" smtClean="0"/>
              <a:t> optical technique.</a:t>
            </a:r>
            <a:endParaRPr lang="en-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97</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70000" lnSpcReduction="20000"/>
          </a:bodyPr>
          <a:lstStyle/>
          <a:p>
            <a:pPr algn="just"/>
            <a:r>
              <a:rPr lang="en-US" dirty="0" smtClean="0"/>
              <a:t>The encoders shown in Figures 7.55 and 7.56 consist of two distinct regions signifying the two logic level signals, 0 and 1. The linear encoder of Figure 7.55 for the contacting type has a pattern of metallic areas on a matrix of </a:t>
            </a:r>
            <a:r>
              <a:rPr lang="en-US" dirty="0" err="1" smtClean="0"/>
              <a:t>nonconducting</a:t>
            </a:r>
            <a:r>
              <a:rPr lang="en-US" dirty="0" smtClean="0"/>
              <a:t> areas. All the metallic areas get connected together and energized through a fixed brush that rests on a continuous track and is in contact for all positions. The encoder shown has four tracks, resulting in digital output in four bits. The length of the encoder is 16 times the length of traverse required for a change of the digit in the least significant bit. If a resolution of 0.2 mm is desired in the measurement, a maximum traverse of the encoder in the direction shown is 3 mm. The brush makes contact over an area of each track much less than 0.2 x 0.2 mm. As the scale of encoder moves under the four tracks, the respective lamp circuits are connected or broken so that the position of scale is read out by noting the lamps under glow. Thus, 0000 stands for no flow of any lamp, and 1111 for glow of all lamps. If travel longer than 3 mm is desired, the number of tracks must be increased. If a higher resolution is needed, the number of tracks must be increased, in which case, much finer brushes are required. The limitation is generally due to the sensing or scanning system.</a:t>
            </a:r>
            <a:endParaRPr lang="en-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98</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a:bodyPr>
          <a:lstStyle/>
          <a:p>
            <a:pPr algn="just"/>
            <a:endParaRPr lang="en-US" dirty="0" smtClean="0"/>
          </a:p>
          <a:p>
            <a:pPr marL="0" indent="0" algn="ctr" fontAlgn="base">
              <a:spcBef>
                <a:spcPct val="0"/>
              </a:spcBef>
              <a:spcAft>
                <a:spcPct val="0"/>
              </a:spcAft>
              <a:buClrTx/>
              <a:buSzTx/>
              <a:buNone/>
            </a:pPr>
            <a:endParaRPr lang="en-US" dirty="0" smtClean="0">
              <a:solidFill>
                <a:srgbClr val="000000"/>
              </a:solidFill>
              <a:latin typeface="Tahoma" pitchFamily="34" charset="0"/>
              <a:ea typeface="Calibri" pitchFamily="34" charset="0"/>
              <a:cs typeface="Tahoma" pitchFamily="34" charset="0"/>
            </a:endParaRPr>
          </a:p>
          <a:p>
            <a:pPr marL="0" indent="0" algn="ctr" fontAlgn="base">
              <a:spcBef>
                <a:spcPct val="0"/>
              </a:spcBef>
              <a:spcAft>
                <a:spcPct val="0"/>
              </a:spcAft>
              <a:buClrTx/>
              <a:buSzTx/>
              <a:buNone/>
            </a:pPr>
            <a:endParaRPr lang="en-US" dirty="0" smtClean="0">
              <a:solidFill>
                <a:srgbClr val="000000"/>
              </a:solidFill>
              <a:latin typeface="Tahoma" pitchFamily="34" charset="0"/>
              <a:ea typeface="Calibri" pitchFamily="34" charset="0"/>
              <a:cs typeface="Tahoma" pitchFamily="34" charset="0"/>
            </a:endParaRPr>
          </a:p>
          <a:p>
            <a:pPr marL="0" indent="0" algn="ctr" fontAlgn="base">
              <a:spcBef>
                <a:spcPct val="0"/>
              </a:spcBef>
              <a:spcAft>
                <a:spcPct val="0"/>
              </a:spcAft>
              <a:buClrTx/>
              <a:buSzTx/>
              <a:buNone/>
            </a:pPr>
            <a:endParaRPr lang="en-US" dirty="0" smtClean="0">
              <a:solidFill>
                <a:srgbClr val="000000"/>
              </a:solidFill>
              <a:latin typeface="Tahoma" pitchFamily="34" charset="0"/>
              <a:ea typeface="Calibri" pitchFamily="34" charset="0"/>
              <a:cs typeface="Tahoma" pitchFamily="34" charset="0"/>
            </a:endParaRPr>
          </a:p>
          <a:p>
            <a:pPr marL="0" indent="0" algn="ctr" fontAlgn="base">
              <a:spcBef>
                <a:spcPct val="0"/>
              </a:spcBef>
              <a:spcAft>
                <a:spcPct val="0"/>
              </a:spcAft>
              <a:buClrTx/>
              <a:buSzTx/>
              <a:buNone/>
            </a:pPr>
            <a:endParaRPr lang="en-US" dirty="0" smtClean="0">
              <a:solidFill>
                <a:srgbClr val="000000"/>
              </a:solidFill>
              <a:latin typeface="Tahoma" pitchFamily="34" charset="0"/>
              <a:ea typeface="Calibri" pitchFamily="34" charset="0"/>
              <a:cs typeface="Tahoma" pitchFamily="34" charset="0"/>
            </a:endParaRPr>
          </a:p>
          <a:p>
            <a:pPr marL="0" indent="0" algn="ctr" fontAlgn="base">
              <a:spcBef>
                <a:spcPct val="0"/>
              </a:spcBef>
              <a:spcAft>
                <a:spcPct val="0"/>
              </a:spcAft>
              <a:buClrTx/>
              <a:buSzTx/>
              <a:buNone/>
            </a:pPr>
            <a:endParaRPr lang="en-US" dirty="0" smtClean="0">
              <a:solidFill>
                <a:srgbClr val="000000"/>
              </a:solidFill>
              <a:latin typeface="Tahoma" pitchFamily="34" charset="0"/>
              <a:ea typeface="Calibri" pitchFamily="34" charset="0"/>
              <a:cs typeface="Tahoma" pitchFamily="34" charset="0"/>
            </a:endParaRPr>
          </a:p>
          <a:p>
            <a:pPr marL="0" indent="0" algn="ctr" fontAlgn="base">
              <a:spcBef>
                <a:spcPct val="0"/>
              </a:spcBef>
              <a:spcAft>
                <a:spcPct val="0"/>
              </a:spcAft>
              <a:buClrTx/>
              <a:buSzTx/>
              <a:buNone/>
            </a:pPr>
            <a:r>
              <a:rPr lang="en-US" dirty="0" smtClean="0">
                <a:solidFill>
                  <a:srgbClr val="000000"/>
                </a:solidFill>
                <a:latin typeface="Tahoma" pitchFamily="34" charset="0"/>
                <a:ea typeface="Calibri" pitchFamily="34" charset="0"/>
                <a:cs typeface="Tahoma" pitchFamily="34" charset="0"/>
              </a:rPr>
              <a:t>    Figure 7.55 Linear digital encoder (</a:t>
            </a:r>
            <a:r>
              <a:rPr lang="en-US" smtClean="0">
                <a:solidFill>
                  <a:srgbClr val="000000"/>
                </a:solidFill>
                <a:latin typeface="Tahoma" pitchFamily="34" charset="0"/>
                <a:ea typeface="Calibri" pitchFamily="34" charset="0"/>
                <a:cs typeface="Tahoma" pitchFamily="34" charset="0"/>
              </a:rPr>
              <a:t>LDE).</a:t>
            </a:r>
            <a:endParaRPr lang="en-US" sz="4400" dirty="0" smtClean="0">
              <a:latin typeface="Arial" pitchFamily="34" charset="0"/>
              <a:cs typeface="Arial" pitchFamily="34" charset="0"/>
            </a:endParaRPr>
          </a:p>
        </p:txBody>
      </p:sp>
      <p:pic>
        <p:nvPicPr>
          <p:cNvPr id="8" name="Picture 7"/>
          <p:cNvPicPr/>
          <p:nvPr/>
        </p:nvPicPr>
        <p:blipFill>
          <a:blip r:embed="rId3" cstate="print"/>
          <a:srcRect/>
          <a:stretch>
            <a:fillRect/>
          </a:stretch>
        </p:blipFill>
        <p:spPr bwMode="auto">
          <a:xfrm>
            <a:off x="785786" y="857232"/>
            <a:ext cx="8072494" cy="2102486"/>
          </a:xfrm>
          <a:prstGeom prst="rect">
            <a:avLst/>
          </a:prstGeom>
          <a:noFill/>
          <a:ln w="9525">
            <a:noFill/>
            <a:miter lim="800000"/>
            <a:headEnd/>
            <a:tailEnd/>
          </a:ln>
        </p:spPr>
      </p:pic>
      <p:sp>
        <p:nvSpPr>
          <p:cNvPr id="15974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428596" y="3714752"/>
            <a:ext cx="8072494" cy="2925762"/>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8015286" cy="571504"/>
          </a:xfrm>
        </p:spPr>
        <p:txBody>
          <a:bodyPr>
            <a:normAutofit/>
          </a:bodyPr>
          <a:lstStyle/>
          <a:p>
            <a:r>
              <a:rPr lang="en-US" sz="2600" dirty="0" smtClean="0">
                <a:latin typeface="Arial" pitchFamily="34" charset="0"/>
                <a:cs typeface="Arial" pitchFamily="34" charset="0"/>
              </a:rPr>
              <a:t>Transducers</a:t>
            </a:r>
            <a:endParaRPr lang="en-IN" sz="2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C624542-9FA0-4654-BE39-D7F2F1FDD5F1}" type="slidenum">
              <a:rPr lang="en-IN" smtClean="0"/>
              <a:pPr/>
              <a:t>99</a:t>
            </a:fld>
            <a:endParaRPr lang="en-IN"/>
          </a:p>
        </p:txBody>
      </p:sp>
      <p:cxnSp>
        <p:nvCxnSpPr>
          <p:cNvPr id="9" name="Straight Arrow Connector 8"/>
          <p:cNvCxnSpPr/>
          <p:nvPr/>
        </p:nvCxnSpPr>
        <p:spPr>
          <a:xfrm rot="16200000" flipH="1">
            <a:off x="714348" y="1785926"/>
            <a:ext cx="7143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14282" y="714356"/>
            <a:ext cx="8472518" cy="5595004"/>
          </a:xfrm>
        </p:spPr>
        <p:txBody>
          <a:bodyPr>
            <a:normAutofit fontScale="92500" lnSpcReduction="20000"/>
          </a:bodyPr>
          <a:lstStyle/>
          <a:p>
            <a:pPr algn="just"/>
            <a:r>
              <a:rPr lang="en-US" dirty="0" smtClean="0"/>
              <a:t>The disadvantages of brush pick-ups are normally associated with brush contact, brush bounce, and brush friction. Due to wear of brushes and contact surface of the encoder, life of the encoder is reduced. Also, arcing as brushes move across segments and mechanical vibrations are some of the problems in operation. The scales and discs shown in Figures 7.55 and 7.56 are encoders providing digital outputs in four bits. The angular digital encoder of Figure 7.56 is also known as shaft angle encoder and is normally meant for a total angular displacement of 360". Both the encoders shown are absolute encoders. Discs with up to 10 tracks each, having a resolution of 1 in 1024 are available. However, by using more than one disc and having internal gearing, overall resolutions up to 1 in 10</a:t>
            </a:r>
            <a:r>
              <a:rPr lang="en-US" baseline="30000" dirty="0" smtClean="0"/>
              <a:t>5</a:t>
            </a:r>
            <a:r>
              <a:rPr lang="en-US" dirty="0" smtClean="0"/>
              <a:t> can be obtained.</a:t>
            </a:r>
            <a:endParaRPr lang="en-I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pPr algn="just"/>
            <a:endParaRPr lang="en-US" dirty="0" smtClean="0"/>
          </a:p>
          <a:p>
            <a:pPr algn="just"/>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7532</TotalTime>
  <Words>12152</Words>
  <Application>Microsoft Office PowerPoint</Application>
  <PresentationFormat>On-screen Show (4:3)</PresentationFormat>
  <Paragraphs>863</Paragraphs>
  <Slides>107</Slides>
  <Notes>67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Apex</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Transducers</vt:lpstr>
      <vt:lpstr>Figure 7.59 (a) Optical encoder; (b) arrangement of light sources and photosensors.</vt:lpstr>
      <vt:lpstr>Transducers</vt:lpstr>
      <vt:lpstr>Transducers</vt:lpstr>
      <vt:lpstr>Transducers</vt:lpstr>
      <vt:lpstr>Transducers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student</cp:lastModifiedBy>
  <cp:revision>687</cp:revision>
  <dcterms:created xsi:type="dcterms:W3CDTF">2014-08-13T06:04:22Z</dcterms:created>
  <dcterms:modified xsi:type="dcterms:W3CDTF">2017-02-20T05:35:18Z</dcterms:modified>
</cp:coreProperties>
</file>